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1pPr>
    <a:lvl2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2pPr>
    <a:lvl3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3pPr>
    <a:lvl4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4pPr>
    <a:lvl5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5pPr>
    <a:lvl6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6pPr>
    <a:lvl7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7pPr>
    <a:lvl8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8pPr>
    <a:lvl9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b="def" i="def"/>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b="def" i="def"/>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b="def" i="def"/>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b="def" i="def"/>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b="def" i="def"/>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olo e sottotitol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HE BURIAL OF THE DEAD"/>
          <p:cNvSpPr txBox="1"/>
          <p:nvPr/>
        </p:nvSpPr>
        <p:spPr>
          <a:xfrm>
            <a:off x="250862" y="796838"/>
            <a:ext cx="12503076" cy="1174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600">
                <a:solidFill>
                  <a:srgbClr val="DCDDE0"/>
                </a:solidFill>
                <a:latin typeface="Arial"/>
                <a:ea typeface="Arial"/>
                <a:cs typeface="Arial"/>
                <a:sym typeface="Arial"/>
              </a:defRPr>
            </a:lvl1pPr>
          </a:lstStyle>
          <a:p>
            <a:pPr/>
            <a:r>
              <a:t>THE BURIAL OF THE DEAD</a:t>
            </a:r>
          </a:p>
        </p:txBody>
      </p:sp>
      <p:sp>
        <p:nvSpPr>
          <p:cNvPr id="12" name="Prof.ssa Anna-Maria Bellomo"/>
          <p:cNvSpPr txBox="1"/>
          <p:nvPr/>
        </p:nvSpPr>
        <p:spPr>
          <a:xfrm>
            <a:off x="3731536" y="8553955"/>
            <a:ext cx="5541728" cy="5704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solidFill>
                  <a:srgbClr val="DCDDE0"/>
                </a:solidFill>
                <a:latin typeface="Arial"/>
                <a:ea typeface="Arial"/>
                <a:cs typeface="Arial"/>
                <a:sym typeface="Arial"/>
              </a:defRPr>
            </a:lvl1pPr>
          </a:lstStyle>
          <a:p>
            <a:pPr/>
            <a:r>
              <a:t>Prof.ssa Anna-Maria Bellomo</a:t>
            </a:r>
          </a:p>
        </p:txBody>
      </p:sp>
      <p:sp>
        <p:nvSpPr>
          <p:cNvPr id="13"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
        <p:nvSpPr>
          <p:cNvPr id="93" name="–Giovanni Mela"/>
          <p:cNvSpPr txBox="1"/>
          <p:nvPr>
            <p:ph type="body" sz="quarter" idx="13"/>
          </p:nvPr>
        </p:nvSpPr>
        <p:spPr>
          <a:xfrm>
            <a:off x="1270000" y="6362700"/>
            <a:ext cx="10464800" cy="596900"/>
          </a:xfrm>
          <a:prstGeom prst="rect">
            <a:avLst/>
          </a:prstGeom>
        </p:spPr>
        <p:txBody>
          <a:bodyPr anchor="t">
            <a:spAutoFit/>
          </a:bodyPr>
          <a:lstStyle>
            <a:lvl1pPr marL="0" indent="0" algn="ctr">
              <a:spcBef>
                <a:spcPts val="0"/>
              </a:spcBef>
              <a:buSzTx/>
              <a:buNone/>
              <a:defRPr sz="3400">
                <a:solidFill>
                  <a:srgbClr val="A29A85"/>
                </a:solidFill>
              </a:defRPr>
            </a:lvl1pPr>
          </a:lstStyle>
          <a:p>
            <a:pPr/>
            <a:r>
              <a:t>–Giovanni Mela</a:t>
            </a:r>
          </a:p>
        </p:txBody>
      </p:sp>
      <p:sp>
        <p:nvSpPr>
          <p:cNvPr id="94" name="“Inserisci qui una citazione”."/>
          <p:cNvSpPr txBox="1"/>
          <p:nvPr>
            <p:ph type="body" sz="quarter" idx="14"/>
          </p:nvPr>
        </p:nvSpPr>
        <p:spPr>
          <a:xfrm>
            <a:off x="1270000" y="4210050"/>
            <a:ext cx="10464800" cy="800100"/>
          </a:xfrm>
          <a:prstGeom prst="rect">
            <a:avLst/>
          </a:prstGeom>
        </p:spPr>
        <p:txBody>
          <a:bodyPr>
            <a:spAutoFit/>
          </a:bodyPr>
          <a:lstStyle>
            <a:lvl1pPr marL="0" indent="0" algn="ctr">
              <a:spcBef>
                <a:spcPts val="3800"/>
              </a:spcBef>
              <a:buSzTx/>
              <a:buNone/>
              <a:defRPr i="1" sz="4800">
                <a:latin typeface="Baskerville SemiBold"/>
                <a:ea typeface="Baskerville SemiBold"/>
                <a:cs typeface="Baskerville SemiBold"/>
                <a:sym typeface="Baskerville SemiBold"/>
              </a:defRPr>
            </a:lvl1pPr>
          </a:lstStyle>
          <a:p>
            <a:pPr/>
            <a:r>
              <a:t>“Inserisci qui una citazione”.</a:t>
            </a: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157638500_2257x3000.jpeg"/>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magine"/>
          <p:cNvSpPr/>
          <p:nvPr>
            <p:ph type="pic" sz="half" idx="13"/>
          </p:nvPr>
        </p:nvSpPr>
        <p:spPr>
          <a:xfrm>
            <a:off x="2819400" y="1257300"/>
            <a:ext cx="7366000" cy="5372100"/>
          </a:xfrm>
          <a:prstGeom prst="rect">
            <a:avLst/>
          </a:prstGeom>
          <a:ln w="9525">
            <a:round/>
          </a:ln>
        </p:spPr>
        <p:txBody>
          <a:bodyPr lIns="91439" tIns="45719" rIns="91439" bIns="45719" anchor="t">
            <a:noAutofit/>
          </a:bodyPr>
          <a:lstStyle/>
          <a:p>
            <a:pPr/>
          </a:p>
        </p:txBody>
      </p:sp>
      <p:sp>
        <p:nvSpPr>
          <p:cNvPr id="21" name="Titolo Testo"/>
          <p:cNvSpPr txBox="1"/>
          <p:nvPr>
            <p:ph type="title"/>
          </p:nvPr>
        </p:nvSpPr>
        <p:spPr>
          <a:xfrm>
            <a:off x="1028700" y="6743700"/>
            <a:ext cx="10972800" cy="15240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22" name="Corpo livello uno…"/>
          <p:cNvSpPr txBox="1"/>
          <p:nvPr>
            <p:ph type="body" sz="quarter" idx="1"/>
          </p:nvPr>
        </p:nvSpPr>
        <p:spPr>
          <a:xfrm>
            <a:off x="1028700" y="8255000"/>
            <a:ext cx="10972800" cy="1193800"/>
          </a:xfrm>
          <a:prstGeom prst="rect">
            <a:avLst/>
          </a:prstGeom>
        </p:spPr>
        <p:txBody>
          <a:bodyPr anchor="t"/>
          <a:lstStyle>
            <a:lvl1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olo Testo"/>
          <p:cNvSpPr txBox="1"/>
          <p:nvPr>
            <p:ph type="title"/>
          </p:nvPr>
        </p:nvSpPr>
        <p:spPr>
          <a:xfrm>
            <a:off x="1016000" y="3263900"/>
            <a:ext cx="10972800" cy="3225800"/>
          </a:xfrm>
          <a:prstGeom prst="rect">
            <a:avLst/>
          </a:prstGeom>
        </p:spPr>
        <p:txBody>
          <a:bodyPr/>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31"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magine"/>
          <p:cNvSpPr/>
          <p:nvPr>
            <p:ph type="pic" sz="quarter" idx="13"/>
          </p:nvPr>
        </p:nvSpPr>
        <p:spPr>
          <a:xfrm>
            <a:off x="7664450" y="2044700"/>
            <a:ext cx="4267200" cy="5638800"/>
          </a:xfrm>
          <a:prstGeom prst="rect">
            <a:avLst/>
          </a:prstGeom>
          <a:ln w="9525">
            <a:round/>
          </a:ln>
        </p:spPr>
        <p:txBody>
          <a:bodyPr lIns="91439" tIns="45719" rIns="91439" bIns="45719" anchor="t">
            <a:noAutofit/>
          </a:bodyPr>
          <a:lstStyle/>
          <a:p>
            <a:pPr/>
          </a:p>
        </p:txBody>
      </p:sp>
      <p:sp>
        <p:nvSpPr>
          <p:cNvPr id="39" name="Titolo Testo"/>
          <p:cNvSpPr txBox="1"/>
          <p:nvPr>
            <p:ph type="title"/>
          </p:nvPr>
        </p:nvSpPr>
        <p:spPr>
          <a:xfrm>
            <a:off x="762000" y="2311400"/>
            <a:ext cx="6324600" cy="31877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Titolo Testo</a:t>
            </a:r>
          </a:p>
        </p:txBody>
      </p:sp>
      <p:sp>
        <p:nvSpPr>
          <p:cNvPr id="40" name="Corpo livello uno…"/>
          <p:cNvSpPr txBox="1"/>
          <p:nvPr>
            <p:ph type="body" sz="quarter" idx="1"/>
          </p:nvPr>
        </p:nvSpPr>
        <p:spPr>
          <a:xfrm>
            <a:off x="762000" y="5626100"/>
            <a:ext cx="6324600" cy="3238500"/>
          </a:xfrm>
          <a:prstGeom prst="rect">
            <a:avLst/>
          </a:prstGeom>
        </p:spPr>
        <p:txBody>
          <a:bodyPr anchor="t"/>
          <a:lstStyle>
            <a:lvl1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0" algn="ctr">
              <a:spcBef>
                <a:spcPts val="0"/>
              </a:spcBef>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8" name="Titolo Testo"/>
          <p:cNvSpPr txBox="1"/>
          <p:nvPr>
            <p:ph type="title"/>
          </p:nvPr>
        </p:nvSpPr>
        <p:spPr>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idx="1"/>
          </p:nvPr>
        </p:nvSpPr>
        <p:spPr>
          <a:xfrm>
            <a:off x="1016000" y="2768600"/>
            <a:ext cx="10972800" cy="5715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sz="quarter" idx="13"/>
          </p:nvPr>
        </p:nvSpPr>
        <p:spPr>
          <a:xfrm>
            <a:off x="7410450" y="2806700"/>
            <a:ext cx="4267200" cy="5638800"/>
          </a:xfrm>
          <a:prstGeom prst="rect">
            <a:avLst/>
          </a:prstGeom>
          <a:ln w="9525">
            <a:round/>
          </a:ln>
        </p:spPr>
        <p:txBody>
          <a:bodyPr lIns="91439" tIns="45719" rIns="91439" bIns="45719" anchor="t">
            <a:noAutofit/>
          </a:bodyPr>
          <a:lstStyle/>
          <a:p>
            <a:pPr/>
          </a:p>
        </p:txBody>
      </p:sp>
      <p:sp>
        <p:nvSpPr>
          <p:cNvPr id="66" name="Titolo Testo"/>
          <p:cNvSpPr txBox="1"/>
          <p:nvPr>
            <p:ph type="title"/>
          </p:nvPr>
        </p:nvSpPr>
        <p:spPr>
          <a:prstGeom prst="rect">
            <a:avLst/>
          </a:prstGeom>
        </p:spPr>
        <p:txBody>
          <a:bodyPr/>
          <a:lstStyle/>
          <a:p>
            <a:pPr/>
            <a:r>
              <a:t>Titolo Testo</a:t>
            </a:r>
          </a:p>
        </p:txBody>
      </p:sp>
      <p:sp>
        <p:nvSpPr>
          <p:cNvPr id="67" name="Corpo livello uno…"/>
          <p:cNvSpPr txBox="1"/>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sz="quarter" idx="13"/>
          </p:nvPr>
        </p:nvSpPr>
        <p:spPr>
          <a:xfrm>
            <a:off x="7394351" y="4637752"/>
            <a:ext cx="4686301" cy="4152901"/>
          </a:xfrm>
          <a:prstGeom prst="rect">
            <a:avLst/>
          </a:prstGeom>
          <a:ln w="9525">
            <a:round/>
          </a:ln>
        </p:spPr>
        <p:txBody>
          <a:bodyPr lIns="91439" tIns="45719" rIns="91439" bIns="45719" anchor="t">
            <a:noAutofit/>
          </a:bodyPr>
          <a:lstStyle/>
          <a:p>
            <a:pPr/>
          </a:p>
        </p:txBody>
      </p:sp>
      <p:sp>
        <p:nvSpPr>
          <p:cNvPr id="84" name="Immagine"/>
          <p:cNvSpPr/>
          <p:nvPr>
            <p:ph type="pic" sz="quarter" idx="14"/>
          </p:nvPr>
        </p:nvSpPr>
        <p:spPr>
          <a:xfrm>
            <a:off x="7394351" y="927100"/>
            <a:ext cx="4686301" cy="2857500"/>
          </a:xfrm>
          <a:prstGeom prst="rect">
            <a:avLst/>
          </a:prstGeom>
          <a:ln w="9525">
            <a:round/>
          </a:ln>
        </p:spPr>
        <p:txBody>
          <a:bodyPr lIns="91439" tIns="45719" rIns="91439" bIns="45719" anchor="t">
            <a:noAutofit/>
          </a:bodyPr>
          <a:lstStyle/>
          <a:p>
            <a:pPr/>
          </a:p>
        </p:txBody>
      </p:sp>
      <p:sp>
        <p:nvSpPr>
          <p:cNvPr id="85" name="Immagine"/>
          <p:cNvSpPr/>
          <p:nvPr>
            <p:ph type="pic" sz="half" idx="15"/>
          </p:nvPr>
        </p:nvSpPr>
        <p:spPr>
          <a:xfrm>
            <a:off x="914400" y="927100"/>
            <a:ext cx="5626100" cy="7861300"/>
          </a:xfrm>
          <a:prstGeom prst="rect">
            <a:avLst/>
          </a:prstGeom>
          <a:ln w="9525">
            <a:round/>
          </a:ln>
        </p:spPr>
        <p:txBody>
          <a:bodyPr lIns="91439" tIns="45719" rIns="91439" bIns="45719" anchor="t">
            <a:noAutofit/>
          </a:bodyPr>
          <a:lstStyle/>
          <a:p>
            <a:pPr/>
          </a:p>
        </p:txBody>
      </p:sp>
      <p:sp>
        <p:nvSpPr>
          <p:cNvPr id="86" name="Numero diapositiva"/>
          <p:cNvSpPr txBox="1"/>
          <p:nvPr>
            <p:ph type="sldNum" sz="quarter" idx="2"/>
          </p:nvPr>
        </p:nvSpPr>
        <p:spPr>
          <a:xfrm>
            <a:off x="6324599" y="9004300"/>
            <a:ext cx="342901" cy="36830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Corpo livello uno…"/>
          <p:cNvSpPr txBox="1"/>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3" name="Titolo Testo"/>
          <p:cNvSpPr txBox="1"/>
          <p:nvPr>
            <p:ph type="title"/>
          </p:nvPr>
        </p:nvSpPr>
        <p:spPr>
          <a:xfrm>
            <a:off x="1016000" y="546100"/>
            <a:ext cx="10972800"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4" name="Numero diapositiva"/>
          <p:cNvSpPr txBox="1"/>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buClrTx/>
              <a:defRPr sz="1800">
                <a:latin typeface="Cochin"/>
                <a:ea typeface="Cochin"/>
                <a:cs typeface="Cochin"/>
                <a:sym typeface="Coc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1pPr>
      <a:lvl2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2pPr>
      <a:lvl3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3pPr>
      <a:lvl4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4pPr>
      <a:lvl5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5pPr>
      <a:lvl6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6pPr>
      <a:lvl7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7pPr>
      <a:lvl8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8pPr>
      <a:lvl9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hyperlink" Target="https://genius.com/Ts-eliot-the-waste-land-section-i-the-burial-of-the-dead-annotated" TargetMode="External"/><Relationship Id="rId5" Type="http://schemas.openxmlformats.org/officeDocument/2006/relationships/hyperlink" Target="http://www.paperbackswap.com/Waste-Land-Poems-T-S-Eliot/book/015694877X/"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Relationship Id="rId3" Type="http://schemas.openxmlformats.org/officeDocument/2006/relationships/hyperlink" Target="http://www.thewinedarksea.com/2012/05/26/fresh_blows_the_wind-blogging_the_waste_land_part_9/"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light-in-leaves.blogspot.it/2009/04/they-called-me-hyacinth-girl.html" TargetMode="External"/><Relationship Id="rId3" Type="http://schemas.openxmlformats.org/officeDocument/2006/relationships/image" Target="../media/image6.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rossroadstarot.wordpress.com/2012/05/02/madame-sosostris-tarot-reading-in-t-s-eliots-the-waste-land/" TargetMode="External"/><Relationship Id="rId3" Type="http://schemas.openxmlformats.org/officeDocument/2006/relationships/image" Target="../media/image7.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 Id="rId3" Type="http://schemas.openxmlformats.org/officeDocument/2006/relationships/hyperlink" Target="http://ilmondodifabio.blogspot.it/2008/11/burial-of-dead.html"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lbNrVOlqfz" TargetMode="External"/><Relationship Id="rId3" Type="http://schemas.openxmlformats.org/officeDocument/2006/relationships/image" Target="../media/image9.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interestingliterature.com/2016/10/20/a-short-analysis-of-t-s-eliots-a-game-of-chess/"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interestingliterature.com/2016/10/13/a-short-analysis-of-t-s-eliots-the-burial-of-the-dead/"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interestingliterature.com/2015/05/17/five-fascinating-facts-about-geoffrey-chaucer/"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hyperlink" Target="http://www.azquotes.com/quote/1099563" TargetMode="External"/><Relationship Id="rId5" Type="http://schemas.openxmlformats.org/officeDocument/2006/relationships/hyperlink" Target="https://narnianfrodo.com/2018/01/25/ts-eliots-the-wasteland-modernity-on-trial/"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First section of The Waste Land…"/>
          <p:cNvSpPr txBox="1"/>
          <p:nvPr/>
        </p:nvSpPr>
        <p:spPr>
          <a:xfrm>
            <a:off x="2610916" y="4345775"/>
            <a:ext cx="7782968" cy="1303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DCDDE0"/>
                </a:solidFill>
                <a:latin typeface="Arial"/>
                <a:ea typeface="Arial"/>
                <a:cs typeface="Arial"/>
                <a:sym typeface="Arial"/>
              </a:defRPr>
            </a:pPr>
            <a:r>
              <a:t>First section of </a:t>
            </a:r>
            <a:r>
              <a:rPr i="1"/>
              <a:t>The Waste Land</a:t>
            </a:r>
          </a:p>
          <a:p>
            <a:pPr>
              <a:defRPr>
                <a:solidFill>
                  <a:srgbClr val="DCDDE0"/>
                </a:solidFill>
                <a:latin typeface="Arial"/>
                <a:ea typeface="Arial"/>
                <a:cs typeface="Arial"/>
                <a:sym typeface="Arial"/>
              </a:defRPr>
            </a:pPr>
            <a:r>
              <a:t>An analysis</a:t>
            </a:r>
          </a:p>
        </p:txBody>
      </p:sp>
      <p:pic>
        <p:nvPicPr>
          <p:cNvPr id="120" name="Immagine" descr="Immagine"/>
          <p:cNvPicPr>
            <a:picLocks noChangeAspect="1"/>
          </p:cNvPicPr>
          <p:nvPr/>
        </p:nvPicPr>
        <p:blipFill>
          <a:blip r:embed="rId2">
            <a:extLst/>
          </a:blip>
          <a:stretch>
            <a:fillRect/>
          </a:stretch>
        </p:blipFill>
        <p:spPr>
          <a:xfrm>
            <a:off x="5653264" y="5801590"/>
            <a:ext cx="1698272" cy="2599900"/>
          </a:xfrm>
          <a:prstGeom prst="rect">
            <a:avLst/>
          </a:prstGeom>
          <a:ln w="12700">
            <a:miter lim="400000"/>
          </a:ln>
        </p:spPr>
      </p:pic>
      <p:pic>
        <p:nvPicPr>
          <p:cNvPr id="121" name="Immagine" descr="Immagine"/>
          <p:cNvPicPr>
            <a:picLocks noChangeAspect="1"/>
          </p:cNvPicPr>
          <p:nvPr/>
        </p:nvPicPr>
        <p:blipFill>
          <a:blip r:embed="rId3">
            <a:extLst/>
          </a:blip>
          <a:stretch>
            <a:fillRect/>
          </a:stretch>
        </p:blipFill>
        <p:spPr>
          <a:xfrm>
            <a:off x="5571155" y="1978437"/>
            <a:ext cx="1862490" cy="2360663"/>
          </a:xfrm>
          <a:prstGeom prst="rect">
            <a:avLst/>
          </a:prstGeom>
          <a:ln w="12700">
            <a:miter lim="400000"/>
          </a:ln>
        </p:spPr>
      </p:pic>
      <p:sp>
        <p:nvSpPr>
          <p:cNvPr id="122" name="https://genius.com/Ts-eliot-the-waste-land-section-i-the-burial-of-the-dead-annotated"/>
          <p:cNvSpPr txBox="1"/>
          <p:nvPr/>
        </p:nvSpPr>
        <p:spPr>
          <a:xfrm>
            <a:off x="4456413" y="4241799"/>
            <a:ext cx="4091974"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 u="sng">
                <a:solidFill>
                  <a:srgbClr val="000000"/>
                </a:solidFill>
                <a:hlinkClick r:id="rId4" invalidUrl="" action="" tgtFrame="" tooltip="" history="1" highlightClick="0" endSnd="0"/>
              </a:defRPr>
            </a:lvl1pPr>
          </a:lstStyle>
          <a:p>
            <a:pPr>
              <a:defRPr u="none"/>
            </a:pPr>
            <a:r>
              <a:rPr u="sng">
                <a:hlinkClick r:id="rId4" invalidUrl="" action="" tgtFrame="" tooltip="" history="1" highlightClick="0" endSnd="0"/>
              </a:rPr>
              <a:t>https://genius.com/Ts-eliot-the-waste-land-section-i-the-burial-of-the-dead-annotated</a:t>
            </a:r>
          </a:p>
        </p:txBody>
      </p:sp>
      <p:sp>
        <p:nvSpPr>
          <p:cNvPr id="123" name="http://www.paperbackswap.com/Waste-Land-Poems-T-S-Eliot/book/015694877X/"/>
          <p:cNvSpPr txBox="1"/>
          <p:nvPr/>
        </p:nvSpPr>
        <p:spPr>
          <a:xfrm>
            <a:off x="4272666" y="8052239"/>
            <a:ext cx="494206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u="sng">
                <a:solidFill>
                  <a:srgbClr val="000000"/>
                </a:solidFill>
                <a:hlinkClick r:id="rId5" invalidUrl="" action="" tgtFrame="" tooltip="" history="1" highlightClick="0" endSnd="0"/>
              </a:defRPr>
            </a:lvl1pPr>
          </a:lstStyle>
          <a:p>
            <a:pPr>
              <a:defRPr u="none"/>
            </a:pPr>
            <a:r>
              <a:rPr u="sng">
                <a:hlinkClick r:id="rId5" invalidUrl="" action="" tgtFrame="" tooltip="" history="1" highlightClick="0" endSnd="0"/>
              </a:rPr>
              <a:t>http://www.paperbackswap.com/Waste-Land-Poems-T-S-Eliot/book/015694877X/</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Next follows a section which returns us to the ‘waste land’ of the poem’s title. What grows out of this dead land? Here that surprising opening line begins to make more sense: there is a sense of fear and uncertainty regarding the future, about what is going to grow out of the waste land. This can be taken metaphorically as a reference to the devastation caused by the First World War: with so many people dead in just a few years, what will the future bring? How can a civilisation rebuild itself in the face of such drastic devastation? This spring will not be like others, ‘The Burial of the Dead’ seems to say. So many dead have been buried so quickly, through war or illness (the Spanish flu). This may explain the reference to ‘fear in a handful of dust’: the title of this section of Eliot’s poem, ‘The Burial of the Dead’, is a reference to the Anglican Prayer Book, and its prayer for the burial of the dead: ‘Ashes to ashes; dust to dust.’ We are all dust, in the end."/>
          <p:cNvSpPr txBox="1"/>
          <p:nvPr/>
        </p:nvSpPr>
        <p:spPr>
          <a:xfrm>
            <a:off x="465329" y="2127250"/>
            <a:ext cx="12074142" cy="676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29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Next follows a section which returns us to the ‘waste land’ of the poem’s title. What grows out of this dead land? Here that surprising opening line begins to make more sense: there is a sense of fear and uncertainty regarding the future, about what is going to grow out of the </a:t>
            </a:r>
            <a:r>
              <a:rPr>
                <a:solidFill>
                  <a:srgbClr val="4D4D4D"/>
                </a:solidFill>
                <a:uFill>
                  <a:solidFill>
                    <a:srgbClr val="4D4D4D"/>
                  </a:solidFill>
                </a:uFill>
                <a:latin typeface="Helvetica"/>
                <a:ea typeface="Helvetica"/>
                <a:cs typeface="Helvetica"/>
                <a:sym typeface="Helvetica"/>
              </a:rPr>
              <a:t>waste</a:t>
            </a:r>
            <a:r>
              <a:rPr>
                <a:solidFill>
                  <a:srgbClr val="4D4D4D"/>
                </a:solidFill>
                <a:uFill>
                  <a:solidFill>
                    <a:srgbClr val="4D4D4D"/>
                  </a:solidFill>
                </a:uFill>
                <a:latin typeface="Helvetica"/>
                <a:ea typeface="Helvetica"/>
                <a:cs typeface="Helvetica"/>
                <a:sym typeface="Helvetica"/>
              </a:rPr>
              <a:t> land. This can be taken metaphorically as a reference to the devastation caused by the First World War: with so many people dead in just a few years, what will</a:t>
            </a:r>
            <a:r>
              <a:rPr>
                <a:solidFill>
                  <a:srgbClr val="0071BA"/>
                </a:solidFill>
                <a:uFill>
                  <a:solidFill>
                    <a:srgbClr val="0071BA"/>
                  </a:solidFill>
                </a:uFill>
                <a:latin typeface="Helvetica"/>
                <a:ea typeface="Helvetica"/>
                <a:cs typeface="Helvetica"/>
                <a:sym typeface="Helvetica"/>
              </a:rPr>
              <a:t> </a:t>
            </a:r>
            <a:r>
              <a:rPr>
                <a:solidFill>
                  <a:srgbClr val="4D4D4D"/>
                </a:solidFill>
                <a:uFill>
                  <a:solidFill>
                    <a:srgbClr val="4D4D4D"/>
                  </a:solidFill>
                </a:uFill>
                <a:latin typeface="Helvetica"/>
                <a:ea typeface="Helvetica"/>
                <a:cs typeface="Helvetica"/>
                <a:sym typeface="Helvetica"/>
              </a:rPr>
              <a:t>the future bring? How can a civilisation rebuild itself in the face of such drastic devastation? This spring will not be like others, ‘The Burial of the Dead’ seems to say. So many dead have been buried so quickly, through war or illness</a:t>
            </a:r>
            <a:r>
              <a:rPr>
                <a:solidFill>
                  <a:srgbClr val="4D4D4D"/>
                </a:solidFill>
                <a:uFill>
                  <a:solidFill>
                    <a:srgbClr val="4D4D4D"/>
                  </a:solidFill>
                </a:uFill>
                <a:latin typeface="Helvetica"/>
                <a:ea typeface="Helvetica"/>
                <a:cs typeface="Helvetica"/>
                <a:sym typeface="Helvetica"/>
              </a:rPr>
              <a:t> (the Spanish flu)</a:t>
            </a:r>
            <a:r>
              <a:rPr>
                <a:solidFill>
                  <a:srgbClr val="4D4D4D"/>
                </a:solidFill>
                <a:uFill>
                  <a:solidFill>
                    <a:srgbClr val="4D4D4D"/>
                  </a:solidFill>
                </a:uFill>
                <a:latin typeface="Helvetica"/>
                <a:ea typeface="Helvetica"/>
                <a:cs typeface="Helvetica"/>
                <a:sym typeface="Helvetica"/>
              </a:rPr>
              <a:t>. This may explain the reference to ‘fear in a handful of dust’: the title of this section of Eliot’</a:t>
            </a:r>
            <a:r>
              <a:rPr>
                <a:solidFill>
                  <a:srgbClr val="4D4D4D"/>
                </a:solidFill>
                <a:uFill>
                  <a:solidFill>
                    <a:srgbClr val="4D4D4D"/>
                  </a:solidFill>
                </a:uFill>
                <a:latin typeface="Helvetica"/>
                <a:ea typeface="Helvetica"/>
                <a:cs typeface="Helvetica"/>
                <a:sym typeface="Helvetica"/>
              </a:rPr>
              <a:t>s poem, </a:t>
            </a:r>
            <a:r>
              <a:rPr>
                <a:solidFill>
                  <a:srgbClr val="4D4D4D"/>
                </a:solidFill>
                <a:uFill>
                  <a:solidFill>
                    <a:srgbClr val="4D4D4D"/>
                  </a:solidFill>
                </a:uFill>
                <a:latin typeface="Helvetica"/>
                <a:ea typeface="Helvetica"/>
                <a:cs typeface="Helvetica"/>
                <a:sym typeface="Helvetica"/>
              </a:rPr>
              <a:t>‘The Burial of the Dead’, is a reference to the Anglican Prayer Book, and its prayer for the burial of the dead: ‘Ashes to ashes; dust to dust.’ We are all dust, in the end.</a:t>
            </a:r>
            <a:endParaRPr>
              <a:solidFill>
                <a:srgbClr val="4D4D4D"/>
              </a:solidFill>
              <a:uFill>
                <a:solidFill>
                  <a:srgbClr val="4D4D4D"/>
                </a:solidFill>
              </a:uFill>
              <a:latin typeface="Helvetica"/>
              <a:ea typeface="Helvetica"/>
              <a:cs typeface="Helvetica"/>
              <a:sym typeface="Helvetica"/>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Frisch weht der Wind…"/>
          <p:cNvSpPr txBox="1"/>
          <p:nvPr/>
        </p:nvSpPr>
        <p:spPr>
          <a:xfrm>
            <a:off x="1051681" y="2990732"/>
            <a:ext cx="6123795" cy="26799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i="1">
                <a:latin typeface="Arial"/>
                <a:ea typeface="Arial"/>
                <a:cs typeface="Arial"/>
                <a:sym typeface="Arial"/>
              </a:rPr>
              <a:t> </a:t>
            </a:r>
            <a:r>
              <a:rPr i="1">
                <a:uFill>
                  <a:solidFill>
                    <a:srgbClr val="0075B9"/>
                  </a:solidFill>
                </a:uFill>
                <a:latin typeface="Arial"/>
                <a:ea typeface="Arial"/>
                <a:cs typeface="Arial"/>
                <a:sym typeface="Arial"/>
              </a:rPr>
              <a:t> </a:t>
            </a:r>
            <a:endParaRPr i="1">
              <a:uFill>
                <a:solidFill>
                  <a:srgbClr val="0075B9"/>
                </a:solidFill>
              </a:uFill>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i="1">
                <a:uFill>
                  <a:solidFill>
                    <a:srgbClr val="0075B9"/>
                  </a:solidFill>
                </a:uFill>
                <a:latin typeface="Arial"/>
                <a:ea typeface="Arial"/>
                <a:cs typeface="Arial"/>
                <a:sym typeface="Arial"/>
              </a:rPr>
              <a:t>                      Frisch weht der Wind</a:t>
            </a:r>
            <a:endParaRPr>
              <a:uFill>
                <a:solidFill>
                  <a:srgbClr val="0075B9"/>
                </a:solidFill>
              </a:uFill>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i="1">
                <a:uFill>
                  <a:solidFill>
                    <a:srgbClr val="0075B9"/>
                  </a:solidFill>
                </a:uFill>
                <a:latin typeface="Arial"/>
                <a:ea typeface="Arial"/>
                <a:cs typeface="Arial"/>
                <a:sym typeface="Arial"/>
              </a:rPr>
              <a:t>                      </a:t>
            </a:r>
            <a:r>
              <a:rPr i="1">
                <a:uFill>
                  <a:solidFill>
                    <a:srgbClr val="0075B9"/>
                  </a:solidFill>
                </a:uFill>
                <a:latin typeface="Arial"/>
                <a:ea typeface="Arial"/>
                <a:cs typeface="Arial"/>
                <a:sym typeface="Arial"/>
              </a:rPr>
              <a:t>Der Heimat zu</a:t>
            </a:r>
            <a:endParaRPr>
              <a:uFill>
                <a:solidFill>
                  <a:srgbClr val="0075B9"/>
                </a:solidFill>
              </a:uFill>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i="1">
                <a:uFill>
                  <a:solidFill>
                    <a:srgbClr val="0075B9"/>
                  </a:solidFill>
                </a:uFill>
                <a:latin typeface="Arial"/>
                <a:ea typeface="Arial"/>
                <a:cs typeface="Arial"/>
                <a:sym typeface="Arial"/>
              </a:rPr>
              <a:t>                      </a:t>
            </a:r>
            <a:r>
              <a:rPr i="1">
                <a:uFill>
                  <a:solidFill>
                    <a:srgbClr val="0075B9"/>
                  </a:solidFill>
                </a:uFill>
                <a:latin typeface="Arial"/>
                <a:ea typeface="Arial"/>
                <a:cs typeface="Arial"/>
                <a:sym typeface="Arial"/>
              </a:rPr>
              <a:t>Mein Irisch Kind,</a:t>
            </a:r>
            <a:endParaRPr>
              <a:uFill>
                <a:solidFill>
                  <a:srgbClr val="0075B9"/>
                </a:solidFill>
              </a:uFill>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i="1">
                <a:uFill>
                  <a:solidFill>
                    <a:srgbClr val="0075B9"/>
                  </a:solidFill>
                </a:uFill>
                <a:latin typeface="Arial"/>
                <a:ea typeface="Arial"/>
                <a:cs typeface="Arial"/>
                <a:sym typeface="Arial"/>
              </a:rPr>
              <a:t>                      </a:t>
            </a:r>
            <a:r>
              <a:rPr i="1">
                <a:uFill>
                  <a:solidFill>
                    <a:srgbClr val="0075B9"/>
                  </a:solidFill>
                </a:uFill>
                <a:latin typeface="Arial"/>
                <a:ea typeface="Arial"/>
                <a:cs typeface="Arial"/>
                <a:sym typeface="Arial"/>
              </a:rPr>
              <a:t>Wo weilest du?</a:t>
            </a:r>
            <a:endParaRPr>
              <a:uFill>
                <a:solidFill>
                  <a:srgbClr val="0075B9"/>
                </a:solidFill>
              </a:uFill>
              <a:latin typeface="Arial"/>
              <a:ea typeface="Arial"/>
              <a:cs typeface="Arial"/>
              <a:sym typeface="Arial"/>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We then get some more German, courtesy of Wagner’s opera Tristan und Isolde: ‘Fresh the wind blows / Towards home: / My Irish child / Where are you now?’ Tristan and Isolde were a doomed romantic couple who fell in love, though Isolde was betrothed (=fiancée) to the King. This is not very relevant to the rest of ‘The Burial of the Dead’ but shows how many parts of The Waste Land contain sudden gear-changes (=cambio di marcia) and changes of setting, speaker, and subject."/>
          <p:cNvSpPr txBox="1"/>
          <p:nvPr/>
        </p:nvSpPr>
        <p:spPr>
          <a:xfrm>
            <a:off x="471022" y="1790699"/>
            <a:ext cx="7982037" cy="558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5F5857"/>
                </a:solidFill>
                <a:uFill>
                  <a:solidFill>
                    <a:srgbClr val="000000"/>
                  </a:solidFill>
                </a:uFill>
                <a:latin typeface="Helvetica Neue"/>
                <a:ea typeface="Helvetica Neue"/>
                <a:cs typeface="Helvetica Neue"/>
                <a:sym typeface="Helvetica Neue"/>
              </a:defRPr>
            </a:pPr>
            <a:r>
              <a:rPr>
                <a:uFill>
                  <a:solidFill>
                    <a:srgbClr val="4D4D4D"/>
                  </a:solidFill>
                </a:uFill>
                <a:latin typeface="Helvetica"/>
                <a:ea typeface="Helvetica"/>
                <a:cs typeface="Helvetica"/>
                <a:sym typeface="Helvetica"/>
              </a:rPr>
              <a:t>We then get some more German, courtesy of Wagner’</a:t>
            </a:r>
            <a:r>
              <a:rPr>
                <a:uFill>
                  <a:solidFill>
                    <a:srgbClr val="4D4D4D"/>
                  </a:solidFill>
                </a:uFill>
                <a:latin typeface="Helvetica"/>
                <a:ea typeface="Helvetica"/>
                <a:cs typeface="Helvetica"/>
                <a:sym typeface="Helvetica"/>
              </a:rPr>
              <a:t>s opera </a:t>
            </a:r>
            <a:r>
              <a:rPr i="1">
                <a:uFill>
                  <a:solidFill>
                    <a:srgbClr val="4D4D4D"/>
                  </a:solidFill>
                </a:uFill>
                <a:latin typeface="Helvetica"/>
                <a:ea typeface="Helvetica"/>
                <a:cs typeface="Helvetica"/>
                <a:sym typeface="Helvetica"/>
              </a:rPr>
              <a:t>Tristan und Isolde</a:t>
            </a:r>
            <a:r>
              <a:rPr>
                <a:uFill>
                  <a:solidFill>
                    <a:srgbClr val="4D4D4D"/>
                  </a:solidFill>
                </a:uFill>
                <a:latin typeface="Helvetica"/>
                <a:ea typeface="Helvetica"/>
                <a:cs typeface="Helvetica"/>
                <a:sym typeface="Helvetica"/>
              </a:rPr>
              <a:t>: ‘Fresh the wind blows / Towards home: / My Irish child / Where are you now?’ Tristan and Isolde were a doomed romantic couple who fell in love, though Isolde was betrothed</a:t>
            </a:r>
            <a:r>
              <a:rPr>
                <a:uFill>
                  <a:solidFill>
                    <a:srgbClr val="4D4D4D"/>
                  </a:solidFill>
                </a:uFill>
                <a:latin typeface="Helvetica"/>
                <a:ea typeface="Helvetica"/>
                <a:cs typeface="Helvetica"/>
                <a:sym typeface="Helvetica"/>
              </a:rPr>
              <a:t> (=fiancée)</a:t>
            </a:r>
            <a:r>
              <a:rPr>
                <a:uFill>
                  <a:solidFill>
                    <a:srgbClr val="4D4D4D"/>
                  </a:solidFill>
                </a:uFill>
                <a:latin typeface="Helvetica"/>
                <a:ea typeface="Helvetica"/>
                <a:cs typeface="Helvetica"/>
                <a:sym typeface="Helvetica"/>
              </a:rPr>
              <a:t> to the King. </a:t>
            </a:r>
            <a:r>
              <a:rPr>
                <a:uFill>
                  <a:solidFill>
                    <a:srgbClr val="4D4D4D"/>
                  </a:solidFill>
                </a:uFill>
                <a:latin typeface="Helvetica"/>
                <a:ea typeface="Helvetica"/>
                <a:cs typeface="Helvetica"/>
                <a:sym typeface="Helvetica"/>
              </a:rPr>
              <a:t>T</a:t>
            </a:r>
            <a:r>
              <a:rPr>
                <a:uFill>
                  <a:solidFill>
                    <a:srgbClr val="4D4D4D"/>
                  </a:solidFill>
                </a:uFill>
                <a:latin typeface="Helvetica"/>
                <a:ea typeface="Helvetica"/>
                <a:cs typeface="Helvetica"/>
                <a:sym typeface="Helvetica"/>
              </a:rPr>
              <a:t>his </a:t>
            </a:r>
            <a:r>
              <a:rPr>
                <a:uFill>
                  <a:solidFill>
                    <a:srgbClr val="4D4D4D"/>
                  </a:solidFill>
                </a:uFill>
                <a:latin typeface="Helvetica"/>
                <a:ea typeface="Helvetica"/>
                <a:cs typeface="Helvetica"/>
                <a:sym typeface="Helvetica"/>
              </a:rPr>
              <a:t>is not very relevant </a:t>
            </a:r>
            <a:r>
              <a:rPr>
                <a:uFill>
                  <a:solidFill>
                    <a:srgbClr val="4D4D4D"/>
                  </a:solidFill>
                </a:uFill>
                <a:latin typeface="Helvetica"/>
                <a:ea typeface="Helvetica"/>
                <a:cs typeface="Helvetica"/>
                <a:sym typeface="Helvetica"/>
              </a:rPr>
              <a:t>to the rest of ‘The Burial of the Dead’ </a:t>
            </a:r>
            <a:r>
              <a:rPr>
                <a:uFill>
                  <a:solidFill>
                    <a:srgbClr val="4D4D4D"/>
                  </a:solidFill>
                </a:uFill>
                <a:latin typeface="Helvetica"/>
                <a:ea typeface="Helvetica"/>
                <a:cs typeface="Helvetica"/>
                <a:sym typeface="Helvetica"/>
              </a:rPr>
              <a:t>but</a:t>
            </a:r>
            <a:r>
              <a:rPr>
                <a:uFill>
                  <a:solidFill>
                    <a:srgbClr val="4D4D4D"/>
                  </a:solidFill>
                </a:uFill>
                <a:latin typeface="Helvetica"/>
                <a:ea typeface="Helvetica"/>
                <a:cs typeface="Helvetica"/>
                <a:sym typeface="Helvetica"/>
              </a:rPr>
              <a:t> shows how many parts of </a:t>
            </a:r>
            <a:r>
              <a:rPr i="1">
                <a:uFill>
                  <a:solidFill>
                    <a:srgbClr val="4D4D4D"/>
                  </a:solidFill>
                </a:uFill>
                <a:latin typeface="Helvetica"/>
                <a:ea typeface="Helvetica"/>
                <a:cs typeface="Helvetica"/>
                <a:sym typeface="Helvetica"/>
              </a:rPr>
              <a:t>The Waste Land</a:t>
            </a:r>
            <a:r>
              <a:rPr>
                <a:uFill>
                  <a:solidFill>
                    <a:srgbClr val="4D4D4D"/>
                  </a:solidFill>
                </a:uFill>
                <a:latin typeface="Helvetica"/>
                <a:ea typeface="Helvetica"/>
                <a:cs typeface="Helvetica"/>
                <a:sym typeface="Helvetica"/>
              </a:rPr>
              <a:t> </a:t>
            </a:r>
            <a:r>
              <a:rPr>
                <a:uFill>
                  <a:solidFill>
                    <a:srgbClr val="4D4D4D"/>
                  </a:solidFill>
                </a:uFill>
                <a:latin typeface="Helvetica"/>
                <a:ea typeface="Helvetica"/>
                <a:cs typeface="Helvetica"/>
                <a:sym typeface="Helvetica"/>
              </a:rPr>
              <a:t>contain </a:t>
            </a:r>
            <a:r>
              <a:rPr>
                <a:uFill>
                  <a:solidFill>
                    <a:srgbClr val="4D4D4D"/>
                  </a:solidFill>
                </a:uFill>
                <a:latin typeface="Helvetica"/>
                <a:ea typeface="Helvetica"/>
                <a:cs typeface="Helvetica"/>
                <a:sym typeface="Helvetica"/>
              </a:rPr>
              <a:t>sudden gear-changes</a:t>
            </a:r>
            <a:r>
              <a:rPr>
                <a:uFill>
                  <a:solidFill>
                    <a:srgbClr val="4D4D4D"/>
                  </a:solidFill>
                </a:uFill>
                <a:latin typeface="Helvetica"/>
                <a:ea typeface="Helvetica"/>
                <a:cs typeface="Helvetica"/>
                <a:sym typeface="Helvetica"/>
              </a:rPr>
              <a:t> (=cambio di marcia)</a:t>
            </a:r>
            <a:r>
              <a:rPr>
                <a:uFill>
                  <a:solidFill>
                    <a:srgbClr val="4D4D4D"/>
                  </a:solidFill>
                </a:uFill>
                <a:latin typeface="Helvetica"/>
                <a:ea typeface="Helvetica"/>
                <a:cs typeface="Helvetica"/>
                <a:sym typeface="Helvetica"/>
              </a:rPr>
              <a:t> and changes of setting, speaker, and subject. </a:t>
            </a:r>
            <a:endParaRPr>
              <a:uFill>
                <a:solidFill>
                  <a:srgbClr val="4D4D4D"/>
                </a:solidFill>
              </a:uFill>
              <a:latin typeface="Helvetica"/>
              <a:ea typeface="Helvetica"/>
              <a:cs typeface="Helvetica"/>
              <a:sym typeface="Helvetica"/>
            </a:endParaRPr>
          </a:p>
        </p:txBody>
      </p:sp>
      <p:pic>
        <p:nvPicPr>
          <p:cNvPr id="149" name="Immagine" descr="Immagine"/>
          <p:cNvPicPr>
            <a:picLocks noChangeAspect="1"/>
          </p:cNvPicPr>
          <p:nvPr/>
        </p:nvPicPr>
        <p:blipFill>
          <a:blip r:embed="rId2">
            <a:extLst/>
          </a:blip>
          <a:stretch>
            <a:fillRect/>
          </a:stretch>
        </p:blipFill>
        <p:spPr>
          <a:xfrm>
            <a:off x="8967728" y="1946347"/>
            <a:ext cx="3419098" cy="4467848"/>
          </a:xfrm>
          <a:prstGeom prst="rect">
            <a:avLst/>
          </a:prstGeom>
          <a:ln w="12700">
            <a:miter lim="400000"/>
          </a:ln>
        </p:spPr>
      </p:pic>
      <p:sp>
        <p:nvSpPr>
          <p:cNvPr id="150" name="http://www.thewinedarksea.com/2012/05/26/fresh_blows_the_wind-blogging_the_waste_land_part_9/"/>
          <p:cNvSpPr txBox="1"/>
          <p:nvPr/>
        </p:nvSpPr>
        <p:spPr>
          <a:xfrm>
            <a:off x="8994421" y="6476999"/>
            <a:ext cx="3365712"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 u="sng">
                <a:solidFill>
                  <a:srgbClr val="000000"/>
                </a:solidFill>
                <a:hlinkClick r:id="rId3" invalidUrl="" action="" tgtFrame="" tooltip="" history="1" highlightClick="0" endSnd="0"/>
              </a:defRPr>
            </a:lvl1pPr>
          </a:lstStyle>
          <a:p>
            <a:pPr>
              <a:defRPr u="none"/>
            </a:pPr>
            <a:r>
              <a:rPr u="sng">
                <a:hlinkClick r:id="rId3" invalidUrl="" action="" tgtFrame="" tooltip="" history="1" highlightClick="0" endSnd="0"/>
              </a:rPr>
              <a:t>http://www.thewinedarksea.com/2012/05/26/fresh_blows_the_wind-blogging_the_waste_land_part_9/</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You gave me hyacinths first a year ago;…"/>
          <p:cNvSpPr txBox="1"/>
          <p:nvPr/>
        </p:nvSpPr>
        <p:spPr>
          <a:xfrm>
            <a:off x="1053765" y="2673232"/>
            <a:ext cx="10117225" cy="39753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“You gave me hyacinths first a year ago;</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“They called me the hyacinth girl.”</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—Yet when we came back, late, from the Hyacinth garden,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Your arms full, and your hair wet, I could not</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Speak, and my eyes failed, I was neither</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Living nor dead, and I knew nothing,</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Looking into the heart of light, the silence.</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i="1">
                <a:latin typeface="Arial"/>
                <a:ea typeface="Arial"/>
                <a:cs typeface="Arial"/>
                <a:sym typeface="Arial"/>
              </a:rPr>
              <a:t>Oed</a:t>
            </a:r>
            <a:r>
              <a:rPr i="1">
                <a:latin typeface="Arial"/>
                <a:ea typeface="Arial"/>
                <a:cs typeface="Arial"/>
                <a:sym typeface="Arial"/>
              </a:rPr>
              <a:t>’ </a:t>
            </a:r>
            <a:r>
              <a:rPr i="1">
                <a:latin typeface="Arial"/>
                <a:ea typeface="Arial"/>
                <a:cs typeface="Arial"/>
                <a:sym typeface="Arial"/>
              </a:rPr>
              <a:t>und leer das Meer</a:t>
            </a:r>
            <a:r>
              <a:rPr>
                <a:latin typeface="Arial"/>
                <a:ea typeface="Arial"/>
                <a:cs typeface="Arial"/>
                <a:sym typeface="Arial"/>
              </a:rPr>
              <a:t>.</a:t>
            </a:r>
            <a:endParaRPr>
              <a:latin typeface="Arial"/>
              <a:ea typeface="Arial"/>
              <a:cs typeface="Arial"/>
              <a:sym typeface="Arial"/>
            </a:endParaRPr>
          </a:p>
        </p:txBody>
      </p:sp>
      <p:sp>
        <p:nvSpPr>
          <p:cNvPr id="153" name="https://light-in-leaves.blogspot.it/2009/04/they-called-me-hyacinth-girl.html"/>
          <p:cNvSpPr txBox="1"/>
          <p:nvPr/>
        </p:nvSpPr>
        <p:spPr>
          <a:xfrm>
            <a:off x="8665300" y="7350038"/>
            <a:ext cx="3301554"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 u="sng">
                <a:solidFill>
                  <a:srgbClr val="000000"/>
                </a:solidFill>
                <a:hlinkClick r:id="rId2" invalidUrl="" action="" tgtFrame="" tooltip="" history="1" highlightClick="0" endSnd="0"/>
              </a:defRPr>
            </a:lvl1pPr>
          </a:lstStyle>
          <a:p>
            <a:pPr>
              <a:defRPr u="none"/>
            </a:pPr>
            <a:r>
              <a:rPr u="sng">
                <a:hlinkClick r:id="rId2" invalidUrl="" action="" tgtFrame="" tooltip="" history="1" highlightClick="0" endSnd="0"/>
              </a:rPr>
              <a:t>https://light-in-leaves.blogspot.it/2009/04/they-called-me-hyacinth-girl.html</a:t>
            </a:r>
          </a:p>
        </p:txBody>
      </p:sp>
      <p:pic>
        <p:nvPicPr>
          <p:cNvPr id="154" name="Immagine" descr="Immagine"/>
          <p:cNvPicPr>
            <a:picLocks noChangeAspect="1"/>
          </p:cNvPicPr>
          <p:nvPr/>
        </p:nvPicPr>
        <p:blipFill>
          <a:blip r:embed="rId3">
            <a:extLst/>
          </a:blip>
          <a:stretch>
            <a:fillRect/>
          </a:stretch>
        </p:blipFill>
        <p:spPr>
          <a:xfrm>
            <a:off x="8690591" y="4644826"/>
            <a:ext cx="3250972" cy="267374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We then have a woman speaking to us, addressing her (presumed) lover, recalling how her lover gave her hyacinths. The lover replies that when they returned from the hyacinth garden, he experienced a sense of emptiness which could either be ecstatic euphoria or deadened numbness: he says he was neither living nor dead. The experience was, like many in The Waste Land, difficult for the speaker to analyze or put into words. We then have another quotation from Wagner’s Tristan und Isolde: ‘Waste and empty is the sea’ – the sea separating Tristan from his lover."/>
          <p:cNvSpPr txBox="1"/>
          <p:nvPr/>
        </p:nvSpPr>
        <p:spPr>
          <a:xfrm>
            <a:off x="470482" y="2298699"/>
            <a:ext cx="12063836"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We then have a woman speaking to us, addressing her (presumed) lover, recalling how her lover gave her hyacinths. The lover replies that when they returned from the hyacinth garden, he experienced a sense of emptiness which could either be ecstatic euphoria or deadened numbness: he says he was neither living </a:t>
            </a:r>
            <a:r>
              <a:rPr i="1">
                <a:solidFill>
                  <a:srgbClr val="4D4D4D"/>
                </a:solidFill>
                <a:uFill>
                  <a:solidFill>
                    <a:srgbClr val="4D4D4D"/>
                  </a:solidFill>
                </a:uFill>
                <a:latin typeface="Helvetica"/>
                <a:ea typeface="Helvetica"/>
                <a:cs typeface="Helvetica"/>
                <a:sym typeface="Helvetica"/>
              </a:rPr>
              <a:t>nor</a:t>
            </a:r>
            <a:r>
              <a:rPr>
                <a:solidFill>
                  <a:srgbClr val="4D4D4D"/>
                </a:solidFill>
                <a:uFill>
                  <a:solidFill>
                    <a:srgbClr val="4D4D4D"/>
                  </a:solidFill>
                </a:uFill>
                <a:latin typeface="Helvetica"/>
                <a:ea typeface="Helvetica"/>
                <a:cs typeface="Helvetica"/>
                <a:sym typeface="Helvetica"/>
              </a:rPr>
              <a:t> dead. The experience was, like many in </a:t>
            </a:r>
            <a:r>
              <a:rPr i="1">
                <a:solidFill>
                  <a:srgbClr val="4D4D4D"/>
                </a:solidFill>
                <a:uFill>
                  <a:solidFill>
                    <a:srgbClr val="4D4D4D"/>
                  </a:solidFill>
                </a:uFill>
                <a:latin typeface="Helvetica"/>
                <a:ea typeface="Helvetica"/>
                <a:cs typeface="Helvetica"/>
                <a:sym typeface="Helvetica"/>
              </a:rPr>
              <a:t>The Waste Land</a:t>
            </a:r>
            <a:r>
              <a:rPr>
                <a:solidFill>
                  <a:srgbClr val="4D4D4D"/>
                </a:solidFill>
                <a:uFill>
                  <a:solidFill>
                    <a:srgbClr val="4D4D4D"/>
                  </a:solidFill>
                </a:uFill>
                <a:latin typeface="Helvetica"/>
                <a:ea typeface="Helvetica"/>
                <a:cs typeface="Helvetica"/>
                <a:sym typeface="Helvetica"/>
              </a:rPr>
              <a:t>, difficult for the speaker to analyze or put into words. We then have another quotation from Wagner’s </a:t>
            </a:r>
            <a:r>
              <a:rPr i="1">
                <a:solidFill>
                  <a:srgbClr val="4D4D4D"/>
                </a:solidFill>
                <a:uFill>
                  <a:solidFill>
                    <a:srgbClr val="4D4D4D"/>
                  </a:solidFill>
                </a:uFill>
                <a:latin typeface="Helvetica"/>
                <a:ea typeface="Helvetica"/>
                <a:cs typeface="Helvetica"/>
                <a:sym typeface="Helvetica"/>
              </a:rPr>
              <a:t>Tristan und Isolde</a:t>
            </a:r>
            <a:r>
              <a:rPr>
                <a:solidFill>
                  <a:srgbClr val="4D4D4D"/>
                </a:solidFill>
                <a:uFill>
                  <a:solidFill>
                    <a:srgbClr val="4D4D4D"/>
                  </a:solidFill>
                </a:uFill>
                <a:latin typeface="Helvetica"/>
                <a:ea typeface="Helvetica"/>
                <a:cs typeface="Helvetica"/>
                <a:sym typeface="Helvetica"/>
              </a:rPr>
              <a:t>: ‘Waste and empty is the sea’ – the sea separating Tristan from his lover.</a:t>
            </a:r>
            <a:endParaRPr>
              <a:solidFill>
                <a:srgbClr val="4D4D4D"/>
              </a:solidFill>
              <a:uFill>
                <a:solidFill>
                  <a:srgbClr val="4D4D4D"/>
                </a:solidFill>
              </a:uFill>
              <a:latin typeface="Helvetica"/>
              <a:ea typeface="Helvetica"/>
              <a:cs typeface="Helvetica"/>
              <a:sym typeface="Helvetica"/>
            </a:endParaR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Madame Sosostris, famous clairvoyante,…"/>
          <p:cNvSpPr txBox="1"/>
          <p:nvPr/>
        </p:nvSpPr>
        <p:spPr>
          <a:xfrm>
            <a:off x="1059495" y="1770701"/>
            <a:ext cx="8263372" cy="71773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  </a:t>
            </a:r>
            <a:r>
              <a:rPr>
                <a:latin typeface="Arial"/>
                <a:ea typeface="Arial"/>
                <a:cs typeface="Arial"/>
                <a:sym typeface="Arial"/>
              </a:rPr>
              <a:t>Madame Sosostris, famous clairvoyante,</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Had a bad cold, nevertheless</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Is known to be the wisest woman in Europe,</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With a wicked pack of cards. Here, said she,</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Is your card, the drowned Phoenician Sailor,</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(Those are pearls that were his eyes. Look!)</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Here is Belladonna, the Lady of the Rocks,</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The lady of situations.</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Here is the man with three staves, and here the Wheel,</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here is the one-eyed merchant, and this card,</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Which is blank, is something he carries on his back,</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Which I am forbidden to see. I do not find</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The Hanged Man. Fear death by water.</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 see crowds of people, walking round in a ring.</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Thank you. If you see dear Mrs. Equitone,</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Tell her I bring the horoscope myself:</a:t>
            </a:r>
            <a:endParaRPr>
              <a:latin typeface="Arial"/>
              <a:ea typeface="Arial"/>
              <a:cs typeface="Arial"/>
              <a:sym typeface="Arial"/>
            </a:endParaRPr>
          </a:p>
          <a:p>
            <a:pPr algn="l" defTabSz="457200">
              <a:buClrTx/>
              <a:defRPr sz="26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One must be so careful these days.</a:t>
            </a:r>
            <a:endParaRPr>
              <a:latin typeface="Arial"/>
              <a:ea typeface="Arial"/>
              <a:cs typeface="Arial"/>
              <a:sym typeface="Arial"/>
            </a:endParaRPr>
          </a:p>
        </p:txBody>
      </p:sp>
      <p:sp>
        <p:nvSpPr>
          <p:cNvPr id="159" name="https://crossroadstarot.wordpress.com/2012/05/02/madame-sosostris-tarot-reading-in-t-s-eliots-the-waste-land/"/>
          <p:cNvSpPr txBox="1"/>
          <p:nvPr/>
        </p:nvSpPr>
        <p:spPr>
          <a:xfrm>
            <a:off x="8927851" y="6845552"/>
            <a:ext cx="3607298"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 u="sng">
                <a:solidFill>
                  <a:srgbClr val="000000"/>
                </a:solidFill>
                <a:hlinkClick r:id="rId2" invalidUrl="" action="" tgtFrame="" tooltip="" history="1" highlightClick="0" endSnd="0"/>
              </a:defRPr>
            </a:lvl1pPr>
          </a:lstStyle>
          <a:p>
            <a:pPr>
              <a:defRPr u="none"/>
            </a:pPr>
            <a:r>
              <a:rPr u="sng">
                <a:hlinkClick r:id="rId2" invalidUrl="" action="" tgtFrame="" tooltip="" history="1" highlightClick="0" endSnd="0"/>
              </a:rPr>
              <a:t>https://crossroadstarot.wordpress.com/2012/05/02/madame-sosostris-tarot-reading-in-t-s-eliots-the-waste-land/</a:t>
            </a:r>
          </a:p>
        </p:txBody>
      </p:sp>
      <p:pic>
        <p:nvPicPr>
          <p:cNvPr id="160" name="Immagine" descr="Immagine"/>
          <p:cNvPicPr>
            <a:picLocks noChangeAspect="1"/>
          </p:cNvPicPr>
          <p:nvPr/>
        </p:nvPicPr>
        <p:blipFill>
          <a:blip r:embed="rId3">
            <a:extLst/>
          </a:blip>
          <a:stretch>
            <a:fillRect/>
          </a:stretch>
        </p:blipFill>
        <p:spPr>
          <a:xfrm>
            <a:off x="9467850" y="2546349"/>
            <a:ext cx="2527300" cy="43053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Another change of setting next: we find ourselves in the company of Madame Sosostris, a Tarot reader, who uses Tarot cards to try to predict the future – something that links her to the Sibyl from the epigraph to The Waste Land (Sibyls were classical female figures who could prophesy the future). We are told to ‘Fear death by water’ and there is a reference to Ferdinand’s drowned father from Shakespeare’s The Tempest (‘Those are pearls that were his eyes’)."/>
          <p:cNvSpPr txBox="1"/>
          <p:nvPr/>
        </p:nvSpPr>
        <p:spPr>
          <a:xfrm>
            <a:off x="466731" y="2768599"/>
            <a:ext cx="12071339"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Another change of setting next: we find ourselves in the company of Madame Sosostris, a Tarot reader, who uses Tarot cards to try to predict the future – something that links her to the Sibyl from the epigraph to </a:t>
            </a:r>
            <a:r>
              <a:rPr i="1">
                <a:solidFill>
                  <a:srgbClr val="4D4D4D"/>
                </a:solidFill>
                <a:uFill>
                  <a:solidFill>
                    <a:srgbClr val="4D4D4D"/>
                  </a:solidFill>
                </a:uFill>
                <a:latin typeface="Helvetica"/>
                <a:ea typeface="Helvetica"/>
                <a:cs typeface="Helvetica"/>
                <a:sym typeface="Helvetica"/>
              </a:rPr>
              <a:t>The Waste Land </a:t>
            </a:r>
            <a:r>
              <a:rPr>
                <a:solidFill>
                  <a:srgbClr val="4D4D4D"/>
                </a:solidFill>
                <a:uFill>
                  <a:solidFill>
                    <a:srgbClr val="4D4D4D"/>
                  </a:solidFill>
                </a:uFill>
                <a:latin typeface="Helvetica"/>
                <a:ea typeface="Helvetica"/>
                <a:cs typeface="Helvetica"/>
                <a:sym typeface="Helvetica"/>
              </a:rPr>
              <a:t>(Sibyls were classical female figures who could prophesy the future). We are told to ‘Fear death by water’ and there is a reference to Ferdinand’s drowned father from Shakespeare’s </a:t>
            </a:r>
            <a:r>
              <a:rPr i="1">
                <a:solidFill>
                  <a:srgbClr val="4D4D4D"/>
                </a:solidFill>
                <a:uFill>
                  <a:solidFill>
                    <a:srgbClr val="4D4D4D"/>
                  </a:solidFill>
                </a:uFill>
                <a:latin typeface="Helvetica"/>
                <a:ea typeface="Helvetica"/>
                <a:cs typeface="Helvetica"/>
                <a:sym typeface="Helvetica"/>
              </a:rPr>
              <a:t>The Tempest</a:t>
            </a:r>
            <a:r>
              <a:rPr>
                <a:solidFill>
                  <a:srgbClr val="4D4D4D"/>
                </a:solidFill>
                <a:uFill>
                  <a:solidFill>
                    <a:srgbClr val="4D4D4D"/>
                  </a:solidFill>
                </a:uFill>
                <a:latin typeface="Helvetica"/>
                <a:ea typeface="Helvetica"/>
                <a:cs typeface="Helvetica"/>
                <a:sym typeface="Helvetica"/>
              </a:rPr>
              <a:t> (‘Those are pearls that were his eyes’).</a:t>
            </a:r>
            <a:endParaRPr>
              <a:solidFill>
                <a:srgbClr val="4D4D4D"/>
              </a:solidFill>
              <a:uFill>
                <a:solidFill>
                  <a:srgbClr val="4D4D4D"/>
                </a:solidFill>
              </a:uFill>
              <a:latin typeface="Helvetica"/>
              <a:ea typeface="Helvetica"/>
              <a:cs typeface="Helvetica"/>
              <a:sym typeface="Helvetica"/>
            </a:endParaR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Unreal City,…"/>
          <p:cNvSpPr txBox="1"/>
          <p:nvPr/>
        </p:nvSpPr>
        <p:spPr>
          <a:xfrm>
            <a:off x="1059643" y="2635132"/>
            <a:ext cx="8373332" cy="39753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Unreal City,</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Under the brown fog of a winter dawn,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 crowd flowed over London Bridge, so many,</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 had not thought death had undone so many.</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Sighs, short and infrequent, were exhaled,</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each man fixed his eyes before his feet.</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Flowed up the hill and down King William Street,</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To where Saint Mary Woolnoth kept the hours</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With a dead sound on the final stroke of nine.</a:t>
            </a:r>
          </a:p>
        </p:txBody>
      </p:sp>
      <p:pic>
        <p:nvPicPr>
          <p:cNvPr id="165" name="Immagine" descr="Immagine"/>
          <p:cNvPicPr>
            <a:picLocks noChangeAspect="1"/>
          </p:cNvPicPr>
          <p:nvPr/>
        </p:nvPicPr>
        <p:blipFill>
          <a:blip r:embed="rId2">
            <a:extLst/>
          </a:blip>
          <a:stretch>
            <a:fillRect/>
          </a:stretch>
        </p:blipFill>
        <p:spPr>
          <a:xfrm>
            <a:off x="9280608" y="3478949"/>
            <a:ext cx="3501942" cy="2287702"/>
          </a:xfrm>
          <a:prstGeom prst="rect">
            <a:avLst/>
          </a:prstGeom>
          <a:ln w="12700">
            <a:miter lim="400000"/>
          </a:ln>
        </p:spPr>
      </p:pic>
      <p:sp>
        <p:nvSpPr>
          <p:cNvPr id="166" name="http://ilmondodifabio.blogspot.it/2008/11/burial-of-dead.html"/>
          <p:cNvSpPr txBox="1"/>
          <p:nvPr/>
        </p:nvSpPr>
        <p:spPr>
          <a:xfrm>
            <a:off x="9154168" y="5664199"/>
            <a:ext cx="3754823"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u="sng">
                <a:solidFill>
                  <a:srgbClr val="000000"/>
                </a:solidFill>
                <a:hlinkClick r:id="rId3" invalidUrl="" action="" tgtFrame="" tooltip="" history="1" highlightClick="0" endSnd="0"/>
              </a:defRPr>
            </a:lvl1pPr>
          </a:lstStyle>
          <a:p>
            <a:pPr>
              <a:defRPr u="none"/>
            </a:pPr>
            <a:r>
              <a:rPr u="sng">
                <a:hlinkClick r:id="rId3" invalidUrl="" action="" tgtFrame="" tooltip="" history="1" highlightClick="0" endSnd="0"/>
              </a:rPr>
              <a:t>http://ilmondodifabio.blogspot.it/2008/11/burial-of-dead.html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We leave this scene and find ourselves in London for the first time, and are told that the speaker witnessed a crowd of people flowing over London Bridge, whom death has undone. Are these the dead? Or the living dead, whose lives have been undone by the deaths of other people – loved ones during the war, for instance? Eliot is loosely translating a line from medieval Italian poet Dante’s Inferno here: ‘behind it came so long a train of folk, that I could never have believed death had undone so many.’ Everyone shuffles forward, sleepwalking through their own lives, as if they’re already dead inside."/>
          <p:cNvSpPr txBox="1"/>
          <p:nvPr/>
        </p:nvSpPr>
        <p:spPr>
          <a:xfrm>
            <a:off x="471530" y="2672058"/>
            <a:ext cx="12061740"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We leave this scene and find ourselves in London for the first time, and are told that the speaker witnessed a crowd of people flowing over London Bridge, whom death has undone. Are these the dead? Or the living dead, whose lives have been undone by the deaths of other people – loved ones during the war, for instance? Eliot is loosely translating a line from medieval Italian poet Dante’s </a:t>
            </a:r>
            <a:r>
              <a:rPr i="1">
                <a:solidFill>
                  <a:srgbClr val="4D4D4D"/>
                </a:solidFill>
                <a:uFill>
                  <a:solidFill>
                    <a:srgbClr val="4D4D4D"/>
                  </a:solidFill>
                </a:uFill>
                <a:latin typeface="Helvetica"/>
                <a:ea typeface="Helvetica"/>
                <a:cs typeface="Helvetica"/>
                <a:sym typeface="Helvetica"/>
              </a:rPr>
              <a:t>Inferno</a:t>
            </a:r>
            <a:r>
              <a:rPr>
                <a:solidFill>
                  <a:srgbClr val="4D4D4D"/>
                </a:solidFill>
                <a:uFill>
                  <a:solidFill>
                    <a:srgbClr val="4D4D4D"/>
                  </a:solidFill>
                </a:uFill>
                <a:latin typeface="Helvetica"/>
                <a:ea typeface="Helvetica"/>
                <a:cs typeface="Helvetica"/>
                <a:sym typeface="Helvetica"/>
              </a:rPr>
              <a:t> here: ‘behind it came so long a train of folk, that I could never have believed death had undone so many.’ Everyone shuffles forward, sleepwalking through their own lives, as if they’re already dead inside.</a:t>
            </a:r>
            <a:endParaRPr>
              <a:solidFill>
                <a:srgbClr val="4D4D4D"/>
              </a:solidFill>
              <a:uFill>
                <a:solidFill>
                  <a:srgbClr val="4D4D4D"/>
                </a:solidFill>
              </a:uFill>
              <a:latin typeface="Helvetica"/>
              <a:ea typeface="Helvetica"/>
              <a:cs typeface="Helvetica"/>
              <a:sym typeface="Helvetica"/>
            </a:endParaR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There I saw one I knew, and stopped him, crying: “Stetson!…"/>
          <p:cNvSpPr txBox="1"/>
          <p:nvPr/>
        </p:nvSpPr>
        <p:spPr>
          <a:xfrm>
            <a:off x="1012837" y="2038232"/>
            <a:ext cx="10131364" cy="35435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There I saw one I knew, and stopped him, crying: “Stetson!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“You who were with me in the ships at Mylae!</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“That corpse you planted last year in your garden,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“Has it begun to sprout? Will it bloom this year?</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“Or has the sudden frost disturbed its bed?</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“Oh keep the Dog far hence, that’s friend to men,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“Or with his nails he’ll dig it up again!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t>
            </a:r>
            <a:r>
              <a:rPr>
                <a:latin typeface="Arial"/>
                <a:ea typeface="Arial"/>
                <a:cs typeface="Arial"/>
                <a:sym typeface="Arial"/>
              </a:rPr>
              <a:t>You! hypocrite lecteur!</a:t>
            </a:r>
            <a:r>
              <a:rPr>
                <a:latin typeface="Arial"/>
                <a:ea typeface="Arial"/>
                <a:cs typeface="Arial"/>
                <a:sym typeface="Arial"/>
              </a:rPr>
              <a:t>—</a:t>
            </a:r>
            <a:r>
              <a:rPr>
                <a:latin typeface="Arial"/>
                <a:ea typeface="Arial"/>
                <a:cs typeface="Arial"/>
                <a:sym typeface="Arial"/>
              </a:rPr>
              <a:t>mon semblable,</a:t>
            </a:r>
            <a:r>
              <a:rPr>
                <a:latin typeface="Arial"/>
                <a:ea typeface="Arial"/>
                <a:cs typeface="Arial"/>
                <a:sym typeface="Arial"/>
              </a:rPr>
              <a:t>—mon fr</a:t>
            </a:r>
            <a:r>
              <a:rPr>
                <a:latin typeface="Arial"/>
                <a:ea typeface="Arial"/>
                <a:cs typeface="Arial"/>
                <a:sym typeface="Arial"/>
              </a:rPr>
              <a:t>è</a:t>
            </a:r>
            <a:r>
              <a:rPr>
                <a:latin typeface="Arial"/>
                <a:ea typeface="Arial"/>
                <a:cs typeface="Arial"/>
                <a:sym typeface="Arial"/>
              </a:rPr>
              <a:t>re!”</a:t>
            </a:r>
          </a:p>
        </p:txBody>
      </p:sp>
      <p:sp>
        <p:nvSpPr>
          <p:cNvPr id="171" name="https://www.youtube.com/watch?v=lbNrVOlqfz…"/>
          <p:cNvSpPr txBox="1"/>
          <p:nvPr/>
        </p:nvSpPr>
        <p:spPr>
          <a:xfrm>
            <a:off x="4495136" y="8255000"/>
            <a:ext cx="343032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300">
                <a:solidFill>
                  <a:srgbClr val="000000"/>
                </a:solidFill>
              </a:defRPr>
            </a:pPr>
            <a:r>
              <a:rPr u="sng">
                <a:hlinkClick r:id="rId2" invalidUrl="" action="" tgtFrame="" tooltip="" history="1" highlightClick="0" endSnd="0"/>
              </a:rPr>
              <a:t>https://www.youtube.com/watch?v=lbNrVOlqfz</a:t>
            </a:r>
          </a:p>
          <a:p>
            <a:pPr>
              <a:defRPr sz="1300">
                <a:solidFill>
                  <a:srgbClr val="000000"/>
                </a:solidFill>
              </a:defRPr>
            </a:pPr>
            <a:r>
              <a:t>U</a:t>
            </a:r>
          </a:p>
        </p:txBody>
      </p:sp>
      <p:pic>
        <p:nvPicPr>
          <p:cNvPr id="172" name="Immagine" descr="Immagine"/>
          <p:cNvPicPr>
            <a:picLocks noChangeAspect="1"/>
          </p:cNvPicPr>
          <p:nvPr/>
        </p:nvPicPr>
        <p:blipFill>
          <a:blip r:embed="rId3">
            <a:extLst/>
          </a:blip>
          <a:stretch>
            <a:fillRect/>
          </a:stretch>
        </p:blipFill>
        <p:spPr>
          <a:xfrm>
            <a:off x="3952500" y="5963069"/>
            <a:ext cx="4252038" cy="239353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April is the cruellest month, breeding…"/>
          <p:cNvSpPr txBox="1"/>
          <p:nvPr/>
        </p:nvSpPr>
        <p:spPr>
          <a:xfrm>
            <a:off x="2257821" y="2870082"/>
            <a:ext cx="6573442" cy="22481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  April is the cruellest month, breeding</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Lilacs out of the dead land, mixing</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Memory and desire, stirring</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Dull roots with spring rain.</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The speaker then encounters a man he knew, named Stetson. He shouts out to him, and claims they both fought at Mylae – this battle took place in 260 BC during the First Punic War between Rome and Carthage. Eliot seems to be anachronistically mixing up the modern (the name Stetson, WWI) and the classical or ancient (Mylae, part of another war of empires fought over two millennia ago), perhaps to suggest that nothing much changes. War continues to be a part of life. The speaker then asks Stetson if the corpse he planted in his garden has begun to sprout. Once again we have a perverted or unusual idea of new birth or things growing out of the land, where the living and the dead are curiously intertwined. We then get an allusion to Jacobean playwright John Webster’s play The White Devil (1612): ‘But keep the wolf far thence, that’s foe to men, / For with his nails he’ll dig them up again. Webster’s original lines are uttered about a man who is refused a proper burial in the churchyard, so his lines, too, refer to an unusual burial and the prospect of the dead being disturbed in their graves (by the wolf). Eliot then changes again in the last line of ‘The Burial of the Dead’, quoting from French poet Charles Baudelaire (1821-67): ‘You, hypocrite reader, my likeness, my brother!’"/>
          <p:cNvSpPr txBox="1"/>
          <p:nvPr/>
        </p:nvSpPr>
        <p:spPr>
          <a:xfrm>
            <a:off x="485359" y="2252958"/>
            <a:ext cx="12034082" cy="599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24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The speaker then encounters a man he knew, named Stetson. He shouts out to him, and claims they both fought at Mylae – this battle took place in 260 BC during the First Punic War between Rome and Carthage. Eliot seems to be anachronistically mixing up the modern (the name Stetson, WWI) and the classical or ancient (Mylae, part of another war of empires fought over two millennia ago), perhaps to suggest that nothing much changes. War continues to be a part of life. The speaker then asks Stetson if the corpse he planted in his garden has begun to sprout. Once again we have a perverted or unusual idea of new birth or things growing out of the land, where the living and the dead are curiously intertwined. We then get an allusion to Jacobean playwright John Webster’s play </a:t>
            </a:r>
            <a:r>
              <a:rPr i="1">
                <a:solidFill>
                  <a:srgbClr val="4D4D4D"/>
                </a:solidFill>
                <a:uFill>
                  <a:solidFill>
                    <a:srgbClr val="4D4D4D"/>
                  </a:solidFill>
                </a:uFill>
                <a:latin typeface="Helvetica"/>
                <a:ea typeface="Helvetica"/>
                <a:cs typeface="Helvetica"/>
                <a:sym typeface="Helvetica"/>
              </a:rPr>
              <a:t>The White Devil</a:t>
            </a:r>
            <a:r>
              <a:rPr>
                <a:solidFill>
                  <a:srgbClr val="4D4D4D"/>
                </a:solidFill>
                <a:uFill>
                  <a:solidFill>
                    <a:srgbClr val="4D4D4D"/>
                  </a:solidFill>
                </a:uFill>
                <a:latin typeface="Helvetica"/>
                <a:ea typeface="Helvetica"/>
                <a:cs typeface="Helvetica"/>
                <a:sym typeface="Helvetica"/>
              </a:rPr>
              <a:t> (1612): ‘But keep the wolf far thence, that’s foe to men, / For with his nails he’ll dig them up again.</a:t>
            </a:r>
            <a:r>
              <a:rPr>
                <a:solidFill>
                  <a:srgbClr val="4D4D4D"/>
                </a:solidFill>
                <a:uFill>
                  <a:solidFill>
                    <a:srgbClr val="4D4D4D"/>
                  </a:solidFill>
                </a:uFill>
                <a:latin typeface="Helvetica"/>
                <a:ea typeface="Helvetica"/>
                <a:cs typeface="Helvetica"/>
                <a:sym typeface="Helvetica"/>
              </a:rPr>
              <a:t> </a:t>
            </a:r>
            <a:r>
              <a:rPr>
                <a:solidFill>
                  <a:srgbClr val="4D4D4D"/>
                </a:solidFill>
                <a:uFill>
                  <a:solidFill>
                    <a:srgbClr val="4D4D4D"/>
                  </a:solidFill>
                </a:uFill>
                <a:latin typeface="Helvetica"/>
                <a:ea typeface="Helvetica"/>
                <a:cs typeface="Helvetica"/>
                <a:sym typeface="Helvetica"/>
              </a:rPr>
              <a:t>Webster</a:t>
            </a:r>
            <a:r>
              <a:rPr>
                <a:solidFill>
                  <a:srgbClr val="4D4D4D"/>
                </a:solidFill>
                <a:uFill>
                  <a:solidFill>
                    <a:srgbClr val="4D4D4D"/>
                  </a:solidFill>
                </a:uFill>
                <a:latin typeface="Helvetica"/>
                <a:ea typeface="Helvetica"/>
                <a:cs typeface="Helvetica"/>
                <a:sym typeface="Helvetica"/>
              </a:rPr>
              <a:t>’s original lines are uttered about a man who is refused a proper burial in the churchyard, so his lines, too, refer to an unusual burial and the prospect of the dead being disturbed in their graves (by the wolf). Eliot then changes again in the last line of ‘The Burial of the Dead’, quoting from French poet Charles Baudelaire (1821-67): ‘You, hypocrite reader, my likeness, my brother!’</a:t>
            </a:r>
            <a:endParaRPr>
              <a:solidFill>
                <a:srgbClr val="4D4D4D"/>
              </a:solidFill>
              <a:uFill>
                <a:solidFill>
                  <a:srgbClr val="4D4D4D"/>
                </a:solidFill>
              </a:uFill>
              <a:latin typeface="Helvetica"/>
              <a:ea typeface="Helvetica"/>
              <a:cs typeface="Helvetica"/>
              <a:sym typeface="Helvetica"/>
            </a:endParaR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The Burial of the Dead’ establishes some of the core themes of The Waste Land: death, burial, rebirth. It also hints at the impact of the First World War on the people of Europe. T. S. Eliot said that his research into vegetation rituals and ceremonies fed into The Waste Land, and this analysis of ‘The Burial of the Dead’ highlights all of the curious ways in which things which are dead won’t lie down, but get up and walk again. In the second section of the poem, ‘A Game of Chess’, things take an even more sinister turn."/>
          <p:cNvSpPr txBox="1"/>
          <p:nvPr/>
        </p:nvSpPr>
        <p:spPr>
          <a:xfrm>
            <a:off x="459283" y="2674366"/>
            <a:ext cx="12086234" cy="37698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‘The Burial of the Dead’ establishes some of the core themes of </a:t>
            </a:r>
            <a:r>
              <a:rPr i="1">
                <a:solidFill>
                  <a:srgbClr val="4D4D4D"/>
                </a:solidFill>
                <a:uFill>
                  <a:solidFill>
                    <a:srgbClr val="4D4D4D"/>
                  </a:solidFill>
                </a:uFill>
                <a:latin typeface="Helvetica"/>
                <a:ea typeface="Helvetica"/>
                <a:cs typeface="Helvetica"/>
                <a:sym typeface="Helvetica"/>
              </a:rPr>
              <a:t>The Waste Land</a:t>
            </a:r>
            <a:r>
              <a:rPr>
                <a:solidFill>
                  <a:srgbClr val="4D4D4D"/>
                </a:solidFill>
                <a:uFill>
                  <a:solidFill>
                    <a:srgbClr val="4D4D4D"/>
                  </a:solidFill>
                </a:uFill>
                <a:latin typeface="Helvetica"/>
                <a:ea typeface="Helvetica"/>
                <a:cs typeface="Helvetica"/>
                <a:sym typeface="Helvetica"/>
              </a:rPr>
              <a:t>: death, burial, rebirth. It also hints at the impact of the First World War on the people of Europe. T. S. Eliot said that his research into vegetation rituals and ceremonies fed into </a:t>
            </a:r>
            <a:r>
              <a:rPr i="1">
                <a:solidFill>
                  <a:srgbClr val="4D4D4D"/>
                </a:solidFill>
                <a:uFill>
                  <a:solidFill>
                    <a:srgbClr val="4D4D4D"/>
                  </a:solidFill>
                </a:uFill>
                <a:latin typeface="Helvetica"/>
                <a:ea typeface="Helvetica"/>
                <a:cs typeface="Helvetica"/>
                <a:sym typeface="Helvetica"/>
              </a:rPr>
              <a:t>The Waste Land</a:t>
            </a:r>
            <a:r>
              <a:rPr>
                <a:solidFill>
                  <a:srgbClr val="4D4D4D"/>
                </a:solidFill>
                <a:uFill>
                  <a:solidFill>
                    <a:srgbClr val="4D4D4D"/>
                  </a:solidFill>
                </a:uFill>
                <a:latin typeface="Helvetica"/>
                <a:ea typeface="Helvetica"/>
                <a:cs typeface="Helvetica"/>
                <a:sym typeface="Helvetica"/>
              </a:rPr>
              <a:t>, and this analysis of ‘The Burial of the Dead’ highlights all of the curious ways in which things which are dead won’t lie down, but get up and walk again. In the </a:t>
            </a:r>
            <a:r>
              <a:rPr u="sng">
                <a:solidFill>
                  <a:srgbClr val="0071BA"/>
                </a:solidFill>
                <a:uFill>
                  <a:solidFill>
                    <a:srgbClr val="0071BA"/>
                  </a:solidFill>
                </a:uFill>
                <a:hlinkClick r:id="rId2" invalidUrl="" action="" tgtFrame="" tooltip="" history="1" highlightClick="0" endSnd="0"/>
              </a:rPr>
              <a:t>second section of the poem, ‘A Game of Chess’</a:t>
            </a:r>
            <a:r>
              <a:rPr>
                <a:solidFill>
                  <a:srgbClr val="4D4D4D"/>
                </a:solidFill>
                <a:uFill>
                  <a:solidFill>
                    <a:srgbClr val="4D4D4D"/>
                  </a:solidFill>
                </a:uFill>
                <a:latin typeface="Helvetica"/>
                <a:ea typeface="Helvetica"/>
                <a:cs typeface="Helvetica"/>
                <a:sym typeface="Helvetica"/>
              </a:rPr>
              <a:t>, things take an even more sinister turn.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https://interestingliterature.com/2016/10/13/a-short-analysis-of-t-s-eliots-the-burial-of-the-dead/"/>
          <p:cNvSpPr txBox="1"/>
          <p:nvPr/>
        </p:nvSpPr>
        <p:spPr>
          <a:xfrm>
            <a:off x="3137052" y="4295266"/>
            <a:ext cx="8406004" cy="5280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buClrTx/>
              <a:tabLst>
                <a:tab pos="3048000" algn="ctr"/>
                <a:tab pos="6096000" algn="r"/>
              </a:tabLst>
              <a:defRPr sz="1500" u="sng">
                <a:solidFill>
                  <a:srgbClr val="000000"/>
                </a:solidFill>
                <a:uFill>
                  <a:solidFill>
                    <a:srgbClr val="000000"/>
                  </a:solidFill>
                </a:uFill>
                <a:latin typeface="Helvetica Neue"/>
                <a:ea typeface="Helvetica Neue"/>
                <a:cs typeface="Helvetica Neue"/>
                <a:sym typeface="Helvetica Neue"/>
                <a:hlinkClick r:id="rId2" invalidUrl="" action="" tgtFrame="" tooltip="" history="1" highlightClick="0" endSnd="0"/>
              </a:defRPr>
            </a:lvl1pPr>
          </a:lstStyle>
          <a:p>
            <a:pPr>
              <a:defRPr u="none"/>
            </a:pPr>
            <a:r>
              <a:rPr u="sng">
                <a:hlinkClick r:id="rId2" invalidUrl="" action="" tgtFrame="" tooltip="" history="1" highlightClick="0" endSnd="0"/>
              </a:rPr>
              <a:t>https://interestingliterature.com/2016/10/13/a-short-analysis-of-t-s-eliots-the-burial-of-the-dead/</a:t>
            </a:r>
          </a:p>
        </p:txBody>
      </p:sp>
      <p:sp>
        <p:nvSpPr>
          <p:cNvPr id="179" name="A reading of the first part of The Waste Land"/>
          <p:cNvSpPr txBox="1"/>
          <p:nvPr/>
        </p:nvSpPr>
        <p:spPr>
          <a:xfrm>
            <a:off x="3126085" y="3644900"/>
            <a:ext cx="813018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b="1">
                <a:solidFill>
                  <a:srgbClr val="4D4D4D"/>
                </a:solidFill>
                <a:uFill>
                  <a:solidFill>
                    <a:srgbClr val="4D4D4D"/>
                  </a:solidFill>
                </a:uFill>
                <a:latin typeface="Helvetica"/>
                <a:ea typeface="Helvetica"/>
                <a:cs typeface="Helvetica"/>
                <a:sym typeface="Helvetica"/>
              </a:rPr>
              <a:t>A reading of the first part of </a:t>
            </a:r>
            <a:r>
              <a:rPr b="1" i="1">
                <a:solidFill>
                  <a:srgbClr val="4D4D4D"/>
                </a:solidFill>
                <a:uFill>
                  <a:solidFill>
                    <a:srgbClr val="4D4D4D"/>
                  </a:solidFill>
                </a:uFill>
                <a:latin typeface="Helvetica"/>
                <a:ea typeface="Helvetica"/>
                <a:cs typeface="Helvetica"/>
                <a:sym typeface="Helvetica"/>
              </a:rPr>
              <a:t>The Waste Land</a:t>
            </a:r>
          </a:p>
        </p:txBody>
      </p:sp>
      <p:sp>
        <p:nvSpPr>
          <p:cNvPr id="180" name="Source for this analysis: a simplified version of"/>
          <p:cNvSpPr txBox="1"/>
          <p:nvPr/>
        </p:nvSpPr>
        <p:spPr>
          <a:xfrm>
            <a:off x="494444" y="2311400"/>
            <a:ext cx="9907712"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5F5857"/>
                </a:solidFill>
              </a:defRPr>
            </a:lvl1pPr>
          </a:lstStyle>
          <a:p>
            <a:pPr/>
            <a:r>
              <a:t>Source for this analysis: a simplified version of</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Eliot’s poem opens with a declaration that ‘April is the cruellest month’. This is because, we are told, flowers and plants grow but they grow ‘out of the dead land’. Few people would probably name April as the cruellest of the twelve months, so immediately Eliot’s poem (possibly recalling the opening line of Chaucer’s ‘General Prologue’ to The Canterbury Tales) is out to surprise us with the unexpected."/>
          <p:cNvSpPr txBox="1"/>
          <p:nvPr/>
        </p:nvSpPr>
        <p:spPr>
          <a:xfrm>
            <a:off x="467897" y="2882781"/>
            <a:ext cx="12069006" cy="2679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000000"/>
                </a:solidFill>
                <a:uFill>
                  <a:solidFill>
                    <a:srgbClr val="000000"/>
                  </a:solidFill>
                </a:uFill>
                <a:latin typeface="Arial"/>
                <a:ea typeface="Arial"/>
                <a:cs typeface="Arial"/>
                <a:sym typeface="Arial"/>
              </a:defRPr>
            </a:pPr>
            <a:r>
              <a:rPr>
                <a:solidFill>
                  <a:srgbClr val="4D4D4D"/>
                </a:solidFill>
                <a:uFill>
                  <a:solidFill>
                    <a:srgbClr val="4D4D4D"/>
                  </a:solidFill>
                </a:uFill>
              </a:rPr>
              <a:t>Eliot’s poem opens with a declaration that ‘April is the cruellest month’. This is because, we are told, flowers and plants grow but they grow ‘out of the dead land’. Few people would probably name April as the cruellest of the twelve months, so immediately Eliot’s poem (possibly recalling</a:t>
            </a:r>
            <a:r>
              <a:rPr>
                <a:solidFill>
                  <a:srgbClr val="4D4D4D"/>
                </a:solidFill>
                <a:uFill>
                  <a:solidFill>
                    <a:srgbClr val="4D4D4D"/>
                  </a:solidFill>
                </a:uFill>
              </a:rPr>
              <a:t> </a:t>
            </a:r>
            <a:r>
              <a:rPr>
                <a:solidFill>
                  <a:srgbClr val="4D4D4D"/>
                </a:solidFill>
                <a:uFill>
                  <a:solidFill>
                    <a:srgbClr val="4D4D4D"/>
                  </a:solidFill>
                </a:uFill>
              </a:rPr>
              <a:t>the opening line of </a:t>
            </a:r>
            <a:r>
              <a:rPr u="sng">
                <a:solidFill>
                  <a:srgbClr val="0071BA"/>
                </a:solidFill>
                <a:uFill>
                  <a:solidFill>
                    <a:srgbClr val="0071BA"/>
                  </a:solidFill>
                </a:uFill>
                <a:hlinkClick r:id="rId2" invalidUrl="" action="" tgtFrame="" tooltip="" history="1" highlightClick="0" endSnd="0"/>
              </a:rPr>
              <a:t>Chaucer</a:t>
            </a:r>
            <a:r>
              <a:rPr>
                <a:solidFill>
                  <a:srgbClr val="4D4D4D"/>
                </a:solidFill>
                <a:uFill>
                  <a:solidFill>
                    <a:srgbClr val="4D4D4D"/>
                  </a:solidFill>
                </a:uFill>
              </a:rPr>
              <a:t>’s ‘</a:t>
            </a:r>
            <a:r>
              <a:rPr>
                <a:solidFill>
                  <a:srgbClr val="4D4D4D"/>
                </a:solidFill>
                <a:uFill>
                  <a:solidFill>
                    <a:srgbClr val="4D4D4D"/>
                  </a:solidFill>
                </a:uFill>
              </a:rPr>
              <a:t>General Prologue</a:t>
            </a:r>
            <a:r>
              <a:rPr>
                <a:solidFill>
                  <a:srgbClr val="4D4D4D"/>
                </a:solidFill>
                <a:uFill>
                  <a:solidFill>
                    <a:srgbClr val="4D4D4D"/>
                  </a:solidFill>
                </a:uFill>
              </a:rPr>
              <a:t>’ to </a:t>
            </a:r>
            <a:r>
              <a:rPr i="1">
                <a:solidFill>
                  <a:srgbClr val="4D4D4D"/>
                </a:solidFill>
                <a:uFill>
                  <a:solidFill>
                    <a:srgbClr val="4D4D4D"/>
                  </a:solidFill>
                </a:uFill>
              </a:rPr>
              <a:t>The Canterbury Tales</a:t>
            </a:r>
            <a:r>
              <a:rPr>
                <a:solidFill>
                  <a:srgbClr val="4D4D4D"/>
                </a:solidFill>
                <a:uFill>
                  <a:solidFill>
                    <a:srgbClr val="4D4D4D"/>
                  </a:solidFill>
                </a:uFill>
              </a:rPr>
              <a:t>) is out to surprise us with the unexpected.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Immagine" descr="Immagine"/>
          <p:cNvPicPr>
            <a:picLocks noChangeAspect="1"/>
          </p:cNvPicPr>
          <p:nvPr/>
        </p:nvPicPr>
        <p:blipFill>
          <a:blip r:embed="rId2">
            <a:extLst/>
          </a:blip>
          <a:stretch>
            <a:fillRect/>
          </a:stretch>
        </p:blipFill>
        <p:spPr>
          <a:xfrm>
            <a:off x="654050" y="3046971"/>
            <a:ext cx="5176044" cy="3456458"/>
          </a:xfrm>
          <a:prstGeom prst="rect">
            <a:avLst/>
          </a:prstGeom>
          <a:ln w="12700">
            <a:miter lim="400000"/>
          </a:ln>
        </p:spPr>
      </p:pic>
      <p:pic>
        <p:nvPicPr>
          <p:cNvPr id="130" name="Immagine" descr="Immagine"/>
          <p:cNvPicPr>
            <a:picLocks noChangeAspect="1"/>
          </p:cNvPicPr>
          <p:nvPr/>
        </p:nvPicPr>
        <p:blipFill>
          <a:blip r:embed="rId3">
            <a:extLst/>
          </a:blip>
          <a:stretch>
            <a:fillRect/>
          </a:stretch>
        </p:blipFill>
        <p:spPr>
          <a:xfrm>
            <a:off x="5976391" y="3140087"/>
            <a:ext cx="7015709" cy="3270226"/>
          </a:xfrm>
          <a:prstGeom prst="rect">
            <a:avLst/>
          </a:prstGeom>
          <a:ln w="12700">
            <a:miter lim="400000"/>
          </a:ln>
        </p:spPr>
      </p:pic>
      <p:sp>
        <p:nvSpPr>
          <p:cNvPr id="131" name="http://www.azquotes.com/quote/1099563"/>
          <p:cNvSpPr txBox="1"/>
          <p:nvPr/>
        </p:nvSpPr>
        <p:spPr>
          <a:xfrm>
            <a:off x="5974131" y="6089650"/>
            <a:ext cx="3469538"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solidFill>
                  <a:srgbClr val="000000"/>
                </a:solidFill>
              </a:defRPr>
            </a:pPr>
          </a:p>
          <a:p>
            <a:pPr>
              <a:defRPr sz="1500">
                <a:solidFill>
                  <a:srgbClr val="000000"/>
                </a:solidFill>
              </a:defRPr>
            </a:pPr>
            <a:r>
              <a:rPr u="sng">
                <a:hlinkClick r:id="rId4" invalidUrl="" action="" tgtFrame="" tooltip="" history="1" highlightClick="0" endSnd="0"/>
              </a:rPr>
              <a:t>http://www.azquotes.com/quote/1099563</a:t>
            </a:r>
          </a:p>
        </p:txBody>
      </p:sp>
      <p:sp>
        <p:nvSpPr>
          <p:cNvPr id="132" name="https://narnianfrodo.com/2018/01/25/ts-eliots-the-wasteland-modernity-on-trial/"/>
          <p:cNvSpPr txBox="1"/>
          <p:nvPr/>
        </p:nvSpPr>
        <p:spPr>
          <a:xfrm>
            <a:off x="594270" y="6172199"/>
            <a:ext cx="529560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u="sng">
                <a:solidFill>
                  <a:srgbClr val="000000"/>
                </a:solidFill>
                <a:hlinkClick r:id="rId5" invalidUrl="" action="" tgtFrame="" tooltip="" history="1" highlightClick="0" endSnd="0"/>
              </a:defRPr>
            </a:lvl1pPr>
          </a:lstStyle>
          <a:p>
            <a:pPr>
              <a:defRPr u="none"/>
            </a:pPr>
            <a:r>
              <a:rPr u="sng">
                <a:hlinkClick r:id="rId5" invalidUrl="" action="" tgtFrame="" tooltip="" history="1" highlightClick="0" endSnd="0"/>
              </a:rPr>
              <a:t>https://narnianfrodo.com/2018/01/25/ts-eliots-the-wasteland-modernity-on-trial/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Winter kept us warm, covering…"/>
          <p:cNvSpPr txBox="1"/>
          <p:nvPr/>
        </p:nvSpPr>
        <p:spPr>
          <a:xfrm>
            <a:off x="1059780" y="3100313"/>
            <a:ext cx="5451649" cy="18163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Winter kept us warm, covering</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Earth in forgetful snow, feeding</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 little life with dried tubers.</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This surprise continues when we are told that it was winter, rather than spring or summer, that kept the speaker warm, because it covered up the dead land in snow, which made everyone forget the fact that it is a dead land – a waste land."/>
          <p:cNvSpPr txBox="1"/>
          <p:nvPr/>
        </p:nvSpPr>
        <p:spPr>
          <a:xfrm>
            <a:off x="473633" y="2635250"/>
            <a:ext cx="12057534"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buClrTx/>
              <a:defRPr sz="3000">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This surprise continues when we are told that it was winter, rather than spring or summer, that kept the speaker warm, because it covered up the dead land in snow, which made </a:t>
            </a:r>
            <a:r>
              <a:rPr>
                <a:solidFill>
                  <a:srgbClr val="4D4D4D"/>
                </a:solidFill>
                <a:uFill>
                  <a:solidFill>
                    <a:srgbClr val="4D4D4D"/>
                  </a:solidFill>
                </a:uFill>
                <a:latin typeface="Helvetica"/>
                <a:ea typeface="Helvetica"/>
                <a:cs typeface="Helvetica"/>
                <a:sym typeface="Helvetica"/>
              </a:rPr>
              <a:t>everyone</a:t>
            </a:r>
            <a:r>
              <a:rPr>
                <a:solidFill>
                  <a:srgbClr val="4D4D4D"/>
                </a:solidFill>
                <a:uFill>
                  <a:solidFill>
                    <a:srgbClr val="4D4D4D"/>
                  </a:solidFill>
                </a:uFill>
                <a:latin typeface="Helvetica"/>
                <a:ea typeface="Helvetica"/>
                <a:cs typeface="Helvetica"/>
                <a:sym typeface="Helvetica"/>
              </a:rPr>
              <a:t> forget the fact that it is a dead land – a waste land.</a:t>
            </a:r>
            <a:endParaRPr>
              <a:solidFill>
                <a:srgbClr val="4D4D4D"/>
              </a:solidFill>
              <a:uFill>
                <a:solidFill>
                  <a:srgbClr val="4D4D4D"/>
                </a:solidFill>
              </a:uFill>
              <a:latin typeface="Helvetica"/>
              <a:ea typeface="Helvetica"/>
              <a:cs typeface="Helvetica"/>
              <a:sym typeface="Helvetica"/>
            </a:endParaR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ummer surprised us, coming over the Starnbergersee…"/>
          <p:cNvSpPr txBox="1"/>
          <p:nvPr/>
        </p:nvSpPr>
        <p:spPr>
          <a:xfrm>
            <a:off x="1062285" y="2457332"/>
            <a:ext cx="9693623" cy="483893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Summer surprised us, coming over the Starnbergersee</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With a shower of rain; we stopped in the colonnade,</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went on in sunlight, into the Hofgarten,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drank coffee, and talked for an hour.</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Bin gar keine Russin, stamm</a:t>
            </a:r>
            <a:r>
              <a:rPr>
                <a:latin typeface="Arial"/>
                <a:ea typeface="Arial"/>
                <a:cs typeface="Arial"/>
                <a:sym typeface="Arial"/>
              </a:rPr>
              <a:t>’ </a:t>
            </a:r>
            <a:r>
              <a:rPr>
                <a:latin typeface="Arial"/>
                <a:ea typeface="Arial"/>
                <a:cs typeface="Arial"/>
                <a:sym typeface="Arial"/>
              </a:rPr>
              <a:t>aus Litauen, echt deutsch.</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when we were children, staying at the arch-duke’s,</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My cousin’s, he took me out on a sled,</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I was frightened. He said, Marie,</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Marie, hold on tight. And down we went.</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In the mountains, there you feel free.</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 read, much of the night, and go south in the winter.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Then we find ourselves faced with several German references: mention of the Hofgarten (literally, ‘Court Garden’), the garden in the centre of Munich, and then a speaker who announces, in German, ‘No, I am not Russian, I am Lithuanian, a proper German.’ Then we have a countess, Marie, recalling how she used to stay at her cousin’s the archduke’s, and they went sledding. Winter is mentioned once again"/>
          <p:cNvSpPr txBox="1"/>
          <p:nvPr/>
        </p:nvSpPr>
        <p:spPr>
          <a:xfrm>
            <a:off x="473323" y="2882900"/>
            <a:ext cx="12058154"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buClrTx/>
              <a:defRPr sz="3000">
                <a:solidFill>
                  <a:srgbClr val="4D4D4D"/>
                </a:solidFill>
                <a:uFill>
                  <a:solidFill>
                    <a:srgbClr val="4D4D4D"/>
                  </a:solidFill>
                </a:uFill>
                <a:latin typeface="Helvetica"/>
                <a:ea typeface="Helvetica"/>
                <a:cs typeface="Helvetica"/>
                <a:sym typeface="Helvetica"/>
              </a:defRPr>
            </a:lvl1pPr>
          </a:lstStyle>
          <a:p>
            <a:pPr>
              <a:defRPr>
                <a:solidFill>
                  <a:srgbClr val="000000"/>
                </a:solidFill>
                <a:uFill>
                  <a:solidFill>
                    <a:srgbClr val="000000"/>
                  </a:solidFill>
                </a:uFill>
                <a:latin typeface="Helvetica Neue"/>
                <a:ea typeface="Helvetica Neue"/>
                <a:cs typeface="Helvetica Neue"/>
                <a:sym typeface="Helvetica Neue"/>
              </a:defRPr>
            </a:pPr>
            <a:r>
              <a:rPr>
                <a:solidFill>
                  <a:srgbClr val="4D4D4D"/>
                </a:solidFill>
                <a:uFill>
                  <a:solidFill>
                    <a:srgbClr val="4D4D4D"/>
                  </a:solidFill>
                </a:uFill>
                <a:latin typeface="Helvetica"/>
                <a:ea typeface="Helvetica"/>
                <a:cs typeface="Helvetica"/>
                <a:sym typeface="Helvetica"/>
              </a:rPr>
              <a:t>Then we find ourselves faced with several German references: mention of the Hofgarten (literally, ‘Court Garden’), the garden in the centre of Munich, and then a speaker who announces, in German, ‘No, I am not Russian, I am Lithuanian, a proper German.’ Then we have a countess, Marie, recalling how she used to stay at her cousin’s the archduke’s, and they went sledding. Winter is mentioned once again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What are the roots that clutch, what branches grow…"/>
          <p:cNvSpPr txBox="1"/>
          <p:nvPr/>
        </p:nvSpPr>
        <p:spPr>
          <a:xfrm>
            <a:off x="1059346" y="2411590"/>
            <a:ext cx="9517820" cy="570253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What are the roots that clutch, what branches grow</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Out of this stony rubbish? Son of man,</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You cannot say, or guess, for you know only</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 heap of broken images, where the sun beats,</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the dead tree gives no shelter, the cricket no relief,</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the dry stone no sound of water. Only</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There is shadow under this red rock,</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(Come in under the shadow of this red rock),</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And I will show you something different from either</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Your shadow at morning striding behind you</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Or your shadow at evening rising to meet you;</a:t>
            </a:r>
            <a:endParaRPr>
              <a:latin typeface="Arial"/>
              <a:ea typeface="Arial"/>
              <a:cs typeface="Arial"/>
              <a:sym typeface="Arial"/>
            </a:endParaRPr>
          </a:p>
          <a:p>
            <a:pPr algn="l" defTabSz="457200">
              <a:buClrTx/>
              <a:defRPr sz="3000">
                <a:solidFill>
                  <a:srgbClr val="000000"/>
                </a:solidFill>
                <a:uFill>
                  <a:solidFill>
                    <a:srgbClr val="000000"/>
                  </a:solidFill>
                </a:uFill>
                <a:latin typeface="Helvetica Neue"/>
                <a:ea typeface="Helvetica Neue"/>
                <a:cs typeface="Helvetica Neue"/>
                <a:sym typeface="Helvetica Neue"/>
              </a:defRPr>
            </a:pPr>
            <a:r>
              <a:rPr>
                <a:latin typeface="Arial"/>
                <a:ea typeface="Arial"/>
                <a:cs typeface="Arial"/>
                <a:sym typeface="Arial"/>
              </a:rPr>
              <a:t>I will show you fear in a handful of dust.</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